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Override7.xml" ContentType="application/vnd.openxmlformats-officedocument.themeOverride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833" r:id="rId2"/>
    <p:sldMasterId id="2147483845" r:id="rId3"/>
  </p:sldMasterIdLst>
  <p:notesMasterIdLst>
    <p:notesMasterId r:id="rId16"/>
  </p:notesMasterIdLst>
  <p:handoutMasterIdLst>
    <p:handoutMasterId r:id="rId17"/>
  </p:handoutMasterIdLst>
  <p:sldIdLst>
    <p:sldId id="278" r:id="rId4"/>
    <p:sldId id="256" r:id="rId5"/>
    <p:sldId id="257" r:id="rId6"/>
    <p:sldId id="272" r:id="rId7"/>
    <p:sldId id="259" r:id="rId8"/>
    <p:sldId id="274" r:id="rId9"/>
    <p:sldId id="264" r:id="rId10"/>
    <p:sldId id="270" r:id="rId11"/>
    <p:sldId id="269" r:id="rId12"/>
    <p:sldId id="281" r:id="rId13"/>
    <p:sldId id="276" r:id="rId14"/>
    <p:sldId id="283" r:id="rId15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EE35DEA-889C-4A91-AA71-88E7597C1CE5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CD637F4-6C2D-4C40-AFE6-76CB0C8F7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23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2BF1FC9-CB37-41DF-BFE6-E2D6030C3B1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632BAF9-ECDE-4539-94C5-6D106958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5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Return/Cow</a:t>
            </a:r>
            <a:r>
              <a:rPr lang="en-US" baseline="0" dirty="0"/>
              <a:t> before owner Labor &amp; </a:t>
            </a:r>
            <a:r>
              <a:rPr lang="en-US" baseline="0" dirty="0" err="1"/>
              <a:t>Mgt</a:t>
            </a:r>
            <a:r>
              <a:rPr lang="en-US" baseline="0" dirty="0"/>
              <a:t> Charge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2BAF9-ECDE-4539-94C5-6D1069589A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19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Return/Cow</a:t>
            </a:r>
            <a:r>
              <a:rPr lang="en-US" baseline="0" dirty="0"/>
              <a:t> before owner Labor &amp; </a:t>
            </a:r>
            <a:r>
              <a:rPr lang="en-US" baseline="0" dirty="0" err="1"/>
              <a:t>Mgt</a:t>
            </a:r>
            <a:r>
              <a:rPr lang="en-US" baseline="0" dirty="0"/>
              <a:t> Charge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2BAF9-ECDE-4539-94C5-6D1069589A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07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Return/Cow</a:t>
            </a:r>
            <a:r>
              <a:rPr lang="en-US" baseline="0" dirty="0"/>
              <a:t> before owner Labor &amp; </a:t>
            </a:r>
            <a:r>
              <a:rPr lang="en-US" baseline="0" dirty="0" err="1"/>
              <a:t>Mgt</a:t>
            </a:r>
            <a:r>
              <a:rPr lang="en-US" baseline="0" dirty="0"/>
              <a:t> Charge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2BAF9-ECDE-4539-94C5-6D1069589A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57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 before labor</a:t>
            </a:r>
            <a:r>
              <a:rPr lang="en-US" baseline="0" dirty="0"/>
              <a:t> &amp; </a:t>
            </a:r>
            <a:r>
              <a:rPr lang="en-US" baseline="0" dirty="0" err="1"/>
              <a:t>mgt</a:t>
            </a:r>
            <a:r>
              <a:rPr lang="en-US" baseline="0" dirty="0"/>
              <a:t> charge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2BAF9-ECDE-4539-94C5-6D1069589A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14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2BAF9-ECDE-4539-94C5-6D1069589A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26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B1CB0-C730-4487-BAA5-C34B1E493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https://clcmn-my.sharepoint.com/personal/pf2664fj_clcmn_edu/Documents/ACOE/Logo/AGCOE_logo_RGB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638800"/>
            <a:ext cx="2667000" cy="105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Southern MN Center of Ag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638800"/>
            <a:ext cx="2851688" cy="121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8629F-D6EF-4647-9F2B-F5C3AA3D0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8BE2C-FF81-4F27-81B8-47834DB0D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oup 6" title="Blue and green decorative border"/>
          <p:cNvGrpSpPr/>
          <p:nvPr userDrawn="1"/>
        </p:nvGrpSpPr>
        <p:grpSpPr>
          <a:xfrm>
            <a:off x="0" y="-76200"/>
            <a:ext cx="228600" cy="6934200"/>
            <a:chOff x="0" y="-76200"/>
            <a:chExt cx="304800" cy="6934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0844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 title="Blue and green decorative border"/>
          <p:cNvGrpSpPr/>
          <p:nvPr userDrawn="1"/>
        </p:nvGrpSpPr>
        <p:grpSpPr>
          <a:xfrm>
            <a:off x="0" y="-76200"/>
            <a:ext cx="228600" cy="6934200"/>
            <a:chOff x="0" y="-76200"/>
            <a:chExt cx="304800" cy="6934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1795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 title="Blue and green decorative border"/>
          <p:cNvGrpSpPr/>
          <p:nvPr userDrawn="1"/>
        </p:nvGrpSpPr>
        <p:grpSpPr>
          <a:xfrm>
            <a:off x="0" y="-76200"/>
            <a:ext cx="228600" cy="6934200"/>
            <a:chOff x="0" y="-76200"/>
            <a:chExt cx="304800" cy="6934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2139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 title="Blue and green decorative border"/>
          <p:cNvGrpSpPr/>
          <p:nvPr userDrawn="1"/>
        </p:nvGrpSpPr>
        <p:grpSpPr>
          <a:xfrm>
            <a:off x="0" y="-76200"/>
            <a:ext cx="228600" cy="6934200"/>
            <a:chOff x="0" y="-76200"/>
            <a:chExt cx="304800" cy="6934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0627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 title="Blue and green decorative border"/>
          <p:cNvGrpSpPr/>
          <p:nvPr userDrawn="1"/>
        </p:nvGrpSpPr>
        <p:grpSpPr>
          <a:xfrm>
            <a:off x="0" y="-76200"/>
            <a:ext cx="228600" cy="6934200"/>
            <a:chOff x="0" y="-76200"/>
            <a:chExt cx="304800" cy="6934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9576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oup 5" title="Blue and green decorative border"/>
          <p:cNvGrpSpPr/>
          <p:nvPr userDrawn="1"/>
        </p:nvGrpSpPr>
        <p:grpSpPr>
          <a:xfrm>
            <a:off x="0" y="-76200"/>
            <a:ext cx="228600" cy="6934200"/>
            <a:chOff x="0" y="-76200"/>
            <a:chExt cx="304800" cy="69342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5107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Blue and green decorative border"/>
          <p:cNvGrpSpPr/>
          <p:nvPr userDrawn="1"/>
        </p:nvGrpSpPr>
        <p:grpSpPr>
          <a:xfrm>
            <a:off x="0" y="-76200"/>
            <a:ext cx="228600" cy="6934200"/>
            <a:chOff x="0" y="-76200"/>
            <a:chExt cx="304800" cy="69342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6357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" name="Group 7" title="Blue and green decorative border"/>
          <p:cNvGrpSpPr/>
          <p:nvPr userDrawn="1"/>
        </p:nvGrpSpPr>
        <p:grpSpPr>
          <a:xfrm>
            <a:off x="0" y="-76200"/>
            <a:ext cx="228600" cy="6934200"/>
            <a:chOff x="0" y="-76200"/>
            <a:chExt cx="304800" cy="6934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208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C4C54-228C-4044-B310-35E7538AD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" name="Group 7" title="Blue and green decorative border"/>
          <p:cNvGrpSpPr/>
          <p:nvPr userDrawn="1"/>
        </p:nvGrpSpPr>
        <p:grpSpPr>
          <a:xfrm>
            <a:off x="0" y="-76200"/>
            <a:ext cx="228600" cy="6934200"/>
            <a:chOff x="0" y="-76200"/>
            <a:chExt cx="304800" cy="6934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1464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Minnesota State logo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6298" r="5000"/>
          <a:stretch/>
        </p:blipFill>
        <p:spPr>
          <a:xfrm>
            <a:off x="342900" y="539279"/>
            <a:ext cx="8463623" cy="2934056"/>
          </a:xfrm>
          <a:prstGeom prst="rect">
            <a:avLst/>
          </a:prstGeom>
        </p:spPr>
      </p:pic>
      <p:pic>
        <p:nvPicPr>
          <p:cNvPr id="4" name="Picture 3" title="Blue lin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63" y="3749171"/>
            <a:ext cx="9505060" cy="160530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17600" y="3124200"/>
            <a:ext cx="200025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 b="0">
                <a:solidFill>
                  <a:srgbClr val="003C66"/>
                </a:solidFill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03250" y="3468688"/>
            <a:ext cx="2514600" cy="417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rgbClr val="003C66"/>
                </a:solidFill>
              </a:defRPr>
            </a:lvl1pPr>
          </a:lstStyle>
          <a:p>
            <a:pPr lvl="0"/>
            <a:r>
              <a:rPr lang="en-US" dirty="0"/>
              <a:t>Click to edit DEPARMENT NAME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41639" y="5105400"/>
            <a:ext cx="200025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9F4D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8" name="Text Placeholder 4" title="Text Box with MINNESOTA STATE typed in gray"/>
          <p:cNvSpPr>
            <a:spLocks noGrp="1"/>
          </p:cNvSpPr>
          <p:nvPr>
            <p:ph type="body" sz="quarter" idx="14"/>
          </p:nvPr>
        </p:nvSpPr>
        <p:spPr>
          <a:xfrm>
            <a:off x="941639" y="5715000"/>
            <a:ext cx="211455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41639" y="3779840"/>
            <a:ext cx="7276211" cy="1325563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1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oup 6" title="Blue and green decorative border"/>
          <p:cNvGrpSpPr/>
          <p:nvPr userDrawn="1"/>
        </p:nvGrpSpPr>
        <p:grpSpPr>
          <a:xfrm>
            <a:off x="0" y="-76200"/>
            <a:ext cx="228600" cy="6934200"/>
            <a:chOff x="0" y="-76200"/>
            <a:chExt cx="304800" cy="6934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9654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 title="Blue and green decorative border"/>
          <p:cNvGrpSpPr/>
          <p:nvPr userDrawn="1"/>
        </p:nvGrpSpPr>
        <p:grpSpPr>
          <a:xfrm>
            <a:off x="0" y="-76200"/>
            <a:ext cx="228600" cy="6934200"/>
            <a:chOff x="0" y="-76200"/>
            <a:chExt cx="304800" cy="6934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6835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 title="Blue and green decorative border"/>
          <p:cNvGrpSpPr/>
          <p:nvPr userDrawn="1"/>
        </p:nvGrpSpPr>
        <p:grpSpPr>
          <a:xfrm>
            <a:off x="0" y="-76200"/>
            <a:ext cx="228600" cy="6934200"/>
            <a:chOff x="0" y="-76200"/>
            <a:chExt cx="304800" cy="6934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9434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 title="Blue and green decorative border"/>
          <p:cNvGrpSpPr/>
          <p:nvPr userDrawn="1"/>
        </p:nvGrpSpPr>
        <p:grpSpPr>
          <a:xfrm>
            <a:off x="0" y="-76200"/>
            <a:ext cx="228600" cy="6934200"/>
            <a:chOff x="0" y="-76200"/>
            <a:chExt cx="304800" cy="6934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8927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 title="Blue and green decorative border"/>
          <p:cNvGrpSpPr/>
          <p:nvPr userDrawn="1"/>
        </p:nvGrpSpPr>
        <p:grpSpPr>
          <a:xfrm>
            <a:off x="0" y="-76200"/>
            <a:ext cx="228600" cy="6934200"/>
            <a:chOff x="0" y="-76200"/>
            <a:chExt cx="304800" cy="6934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1795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oup 5" title="Blue and green decorative border"/>
          <p:cNvGrpSpPr/>
          <p:nvPr userDrawn="1"/>
        </p:nvGrpSpPr>
        <p:grpSpPr>
          <a:xfrm>
            <a:off x="0" y="-76200"/>
            <a:ext cx="228600" cy="6934200"/>
            <a:chOff x="0" y="-76200"/>
            <a:chExt cx="304800" cy="69342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8" name="Straight Connector 7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0805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Blue and green decorative border"/>
          <p:cNvGrpSpPr/>
          <p:nvPr userDrawn="1"/>
        </p:nvGrpSpPr>
        <p:grpSpPr>
          <a:xfrm>
            <a:off x="0" y="-76200"/>
            <a:ext cx="228600" cy="6934200"/>
            <a:chOff x="0" y="-76200"/>
            <a:chExt cx="304800" cy="69342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0762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" name="Group 7" title="Blue and green decorative border"/>
          <p:cNvGrpSpPr/>
          <p:nvPr userDrawn="1"/>
        </p:nvGrpSpPr>
        <p:grpSpPr>
          <a:xfrm>
            <a:off x="0" y="-76200"/>
            <a:ext cx="228600" cy="6934200"/>
            <a:chOff x="0" y="-76200"/>
            <a:chExt cx="304800" cy="6934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265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770A7-8D50-4692-B17C-B1662BC36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" name="Group 7" title="Blue and green decorative border"/>
          <p:cNvGrpSpPr/>
          <p:nvPr userDrawn="1"/>
        </p:nvGrpSpPr>
        <p:grpSpPr>
          <a:xfrm>
            <a:off x="0" y="-76200"/>
            <a:ext cx="228600" cy="6934200"/>
            <a:chOff x="0" y="-76200"/>
            <a:chExt cx="304800" cy="6934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4765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Minnesota State logo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6298" r="5000"/>
          <a:stretch/>
        </p:blipFill>
        <p:spPr>
          <a:xfrm>
            <a:off x="342900" y="539279"/>
            <a:ext cx="8463623" cy="2934056"/>
          </a:xfrm>
          <a:prstGeom prst="rect">
            <a:avLst/>
          </a:prstGeom>
        </p:spPr>
      </p:pic>
      <p:pic>
        <p:nvPicPr>
          <p:cNvPr id="4" name="Picture 3" title="Blue lin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63" y="3749171"/>
            <a:ext cx="9505060" cy="160530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17600" y="3124200"/>
            <a:ext cx="200025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 b="0">
                <a:solidFill>
                  <a:srgbClr val="003C66"/>
                </a:solidFill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03250" y="3468688"/>
            <a:ext cx="2514600" cy="417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rgbClr val="003C66"/>
                </a:solidFill>
              </a:defRPr>
            </a:lvl1pPr>
          </a:lstStyle>
          <a:p>
            <a:pPr lvl="0"/>
            <a:r>
              <a:rPr lang="en-US" dirty="0"/>
              <a:t>Click to edit DEPARMENT NAME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41639" y="5105400"/>
            <a:ext cx="200025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9F4D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8" name="Text Placeholder 4" title="Text Box with MINNESOTA STATE typed in gray"/>
          <p:cNvSpPr>
            <a:spLocks noGrp="1"/>
          </p:cNvSpPr>
          <p:nvPr>
            <p:ph type="body" sz="quarter" idx="14"/>
          </p:nvPr>
        </p:nvSpPr>
        <p:spPr>
          <a:xfrm>
            <a:off x="941639" y="5715000"/>
            <a:ext cx="211455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41639" y="3779840"/>
            <a:ext cx="7276211" cy="1325563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84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MINNESOTA STATE IS AN AFFIRMATIVE ACTION, EQUAL OPPORTUNITY EMPLOYER AND EDUCATOR.&#10;" title="EEOE Statement"/>
          <p:cNvSpPr txBox="1"/>
          <p:nvPr userDrawn="1"/>
        </p:nvSpPr>
        <p:spPr>
          <a:xfrm>
            <a:off x="0" y="5849597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7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document is available in alternative formats to individuals with disabilities. </a:t>
            </a:r>
            <a:br>
              <a:rPr lang="en-US" sz="7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7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request an alternate format, contact Human Resources at 651-201-1664.</a:t>
            </a:r>
          </a:p>
          <a:p>
            <a:pPr algn="ctr" rtl="0"/>
            <a:r>
              <a:rPr lang="en-US" sz="7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Individuals with hearing or speech disabilities may contact us via their preferred Telecommunications Relay Service.</a:t>
            </a:r>
          </a:p>
          <a:p>
            <a:pPr algn="ctr" rtl="0"/>
            <a:r>
              <a:rPr lang="en-US" sz="7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Minnesota State is an affirmative action, equal opportunity employer and educator.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44043F-D276-4B46-B014-890F75924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642" y="1635418"/>
            <a:ext cx="2371605" cy="23716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AC11F0-1A95-400F-8803-F69397D1F9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93" y="437213"/>
            <a:ext cx="3934101" cy="12079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933727-E7D1-43FC-A668-45736F7302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8669" y="4271792"/>
            <a:ext cx="7586662" cy="12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0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E2743-1EFB-46D0-9644-284D5A866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16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A55A7-099A-48F5-99BB-16A0880E3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470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Minnesota State logo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6298" r="5000"/>
          <a:stretch/>
        </p:blipFill>
        <p:spPr>
          <a:xfrm>
            <a:off x="342900" y="539279"/>
            <a:ext cx="8463623" cy="2934056"/>
          </a:xfrm>
          <a:prstGeom prst="rect">
            <a:avLst/>
          </a:prstGeom>
        </p:spPr>
      </p:pic>
      <p:pic>
        <p:nvPicPr>
          <p:cNvPr id="4" name="Picture 3" title="Blue lin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63" y="3749171"/>
            <a:ext cx="9505060" cy="160530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17600" y="3124200"/>
            <a:ext cx="200025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 b="0">
                <a:solidFill>
                  <a:srgbClr val="003C66"/>
                </a:solidFill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03250" y="3468688"/>
            <a:ext cx="2514600" cy="417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rgbClr val="003C66"/>
                </a:solidFill>
              </a:defRPr>
            </a:lvl1pPr>
          </a:lstStyle>
          <a:p>
            <a:pPr lvl="0"/>
            <a:r>
              <a:rPr lang="en-US" dirty="0"/>
              <a:t>Click to edit DEPARMENT NAME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41639" y="5105400"/>
            <a:ext cx="200025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9F4D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8" name="Text Placeholder 4" title="Text Box with MINNESOTA STATE typed in gray"/>
          <p:cNvSpPr>
            <a:spLocks noGrp="1"/>
          </p:cNvSpPr>
          <p:nvPr>
            <p:ph type="body" sz="quarter" idx="14"/>
          </p:nvPr>
        </p:nvSpPr>
        <p:spPr>
          <a:xfrm>
            <a:off x="941639" y="5715000"/>
            <a:ext cx="211455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41639" y="3779840"/>
            <a:ext cx="7276211" cy="1325563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82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13CBE6-7F71-4F76-BF55-973E3FEF54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682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C7B40-77C3-4B11-89AD-E0D9CFB6B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50F44-42BC-4A08-928D-DAE87728B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3C5DB-195F-4054-B348-B3544DCB7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FF386-6389-4C56-A078-F8600F533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78E9F-8147-4992-9E07-03ED59BAD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2AB80-0C3E-4967-B97D-4EB52C5AD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0F0D1A0-2F37-436F-854F-FF7C2E8AE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Southern MN Center of Ag log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6199" y="5486400"/>
            <a:ext cx="3208149" cy="1371600"/>
          </a:xfrm>
          <a:prstGeom prst="rect">
            <a:avLst/>
          </a:prstGeom>
        </p:spPr>
      </p:pic>
      <p:pic>
        <p:nvPicPr>
          <p:cNvPr id="12" name="Picture 11" descr="https://clcmn-my.sharepoint.com/personal/pf2664fj_clcmn_edu/Documents/ACOE/Logo/AGCOE_logo_RGB.jpg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10200"/>
            <a:ext cx="2895600" cy="136271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AAC72-AE5F-4950-AF10-0950EE0D4BC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95" y="6192751"/>
            <a:ext cx="1113905" cy="4560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DF4F6F-9C1B-448F-955A-BB7C55844718}"/>
              </a:ext>
            </a:extLst>
          </p:cNvPr>
          <p:cNvSpPr/>
          <p:nvPr userDrawn="1"/>
        </p:nvSpPr>
        <p:spPr>
          <a:xfrm>
            <a:off x="8534054" y="6518419"/>
            <a:ext cx="31771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83FE643-7C41-44D2-A7F3-B4EB1EC4DD70}" type="slidenum">
              <a:rPr lang="en-US" sz="600" b="0" smtClean="0">
                <a:solidFill>
                  <a:srgbClr val="003C66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54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DF4F6F-9C1B-448F-955A-BB7C55844718}"/>
              </a:ext>
            </a:extLst>
          </p:cNvPr>
          <p:cNvSpPr/>
          <p:nvPr userDrawn="1"/>
        </p:nvSpPr>
        <p:spPr>
          <a:xfrm>
            <a:off x="8355004" y="6566356"/>
            <a:ext cx="4079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D83FE643-7C41-44D2-A7F3-B4EB1EC4DD70}" type="slidenum">
              <a:rPr lang="en-US" sz="800" b="0" smtClean="0">
                <a:solidFill>
                  <a:srgbClr val="003C66"/>
                </a:solidFill>
              </a:rPr>
              <a:pPr/>
              <a:t>‹#›</a:t>
            </a:fld>
            <a:endParaRPr lang="en-US" sz="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ACA7D2-BF8D-4A5F-B635-EC9D06B412C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753" y="6176963"/>
            <a:ext cx="1276350" cy="39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3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April 2024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101512" y="3458766"/>
            <a:ext cx="3116338" cy="313134"/>
          </a:xfrm>
        </p:spPr>
        <p:txBody>
          <a:bodyPr/>
          <a:lstStyle/>
          <a:p>
            <a:r>
              <a:rPr lang="en-US" dirty="0"/>
              <a:t>Minnesota State Farm Business Management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41639" y="4686300"/>
            <a:ext cx="2273441" cy="40005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Analysis Trend Data for Dairy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Dairy Special Sorts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0A111-1866-475B-BAD7-49F88589E1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7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Dairy Special Sort Section 2023</a:t>
            </a:r>
          </a:p>
        </p:txBody>
      </p:sp>
      <p:graphicFrame>
        <p:nvGraphicFramePr>
          <p:cNvPr id="4198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399354"/>
              </p:ext>
            </p:extLst>
          </p:nvPr>
        </p:nvGraphicFramePr>
        <p:xfrm>
          <a:off x="514350" y="1322963"/>
          <a:ext cx="8001000" cy="5187666"/>
        </p:xfrm>
        <a:graphic>
          <a:graphicData uri="http://schemas.openxmlformats.org/drawingml/2006/table">
            <a:tbl>
              <a:tblPr/>
              <a:tblGrid>
                <a:gridCol w="2407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3222574651"/>
                    </a:ext>
                  </a:extLst>
                </a:gridCol>
              </a:tblGrid>
              <a:tr h="825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Robotic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Non Robotic 2x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Non Robotic 3x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Feed Cost/CWT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Vet,Breeding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&amp; Supplies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707867"/>
                  </a:ext>
                </a:extLst>
              </a:tr>
              <a:tr h="610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Repairs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Labor (total)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323961"/>
                  </a:ext>
                </a:extLst>
              </a:tr>
              <a:tr h="609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Interest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Depreciation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COP w/Labor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077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52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Dairy Special Sort Section 2023</a:t>
            </a:r>
          </a:p>
        </p:txBody>
      </p:sp>
      <p:graphicFrame>
        <p:nvGraphicFramePr>
          <p:cNvPr id="3993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928121"/>
              </p:ext>
            </p:extLst>
          </p:nvPr>
        </p:nvGraphicFramePr>
        <p:xfrm>
          <a:off x="761988" y="2792987"/>
          <a:ext cx="8001000" cy="2224768"/>
        </p:xfrm>
        <a:graphic>
          <a:graphicData uri="http://schemas.openxmlformats.org/drawingml/2006/table">
            <a:tbl>
              <a:tblPr/>
              <a:tblGrid>
                <a:gridCol w="1676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05280130"/>
                    </a:ext>
                  </a:extLst>
                </a:gridCol>
                <a:gridCol w="1557338">
                  <a:extLst>
                    <a:ext uri="{9D8B030D-6E8A-4147-A177-3AD203B41FA5}">
                      <a16:colId xmlns:a16="http://schemas.microsoft.com/office/drawing/2014/main" val="2879687376"/>
                    </a:ext>
                  </a:extLst>
                </a:gridCol>
              </a:tblGrid>
              <a:tr h="732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Robotic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Difference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(v 2X)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Labor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Hrs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/Cow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27.28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37.46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43.63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73%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Milk/FTE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2,711,944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1,754,526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1,807,077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155%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21" name="TextBox 3"/>
          <p:cNvSpPr txBox="1">
            <a:spLocks noChangeArrowheads="1"/>
          </p:cNvSpPr>
          <p:nvPr/>
        </p:nvSpPr>
        <p:spPr bwMode="auto">
          <a:xfrm>
            <a:off x="738104" y="1895296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Robotic/2x Comparison (Labor Efficiency)</a:t>
            </a:r>
          </a:p>
        </p:txBody>
      </p:sp>
    </p:spTree>
    <p:extLst>
      <p:ext uri="{BB962C8B-B14F-4D97-AF65-F5344CB8AC3E}">
        <p14:creationId xmlns:p14="http://schemas.microsoft.com/office/powerpoint/2010/main" val="3541769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80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3048000" cy="987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62200" cy="10023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Dairy Special Sort Section 2023</a:t>
            </a:r>
          </a:p>
        </p:txBody>
      </p:sp>
      <p:graphicFrame>
        <p:nvGraphicFramePr>
          <p:cNvPr id="3686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175180"/>
              </p:ext>
            </p:extLst>
          </p:nvPr>
        </p:nvGraphicFramePr>
        <p:xfrm>
          <a:off x="838200" y="2209800"/>
          <a:ext cx="7729539" cy="4275057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7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5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Organic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All Dairy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Excluding Organic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Pounds of Milk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15,157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25,918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ECM/Cow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17,613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28,253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1938154"/>
                  </a:ext>
                </a:extLst>
              </a:tr>
              <a:tr h="586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Price Received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$31.80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$19.14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Price after Hauling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$31.38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$18.68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318843"/>
                  </a:ext>
                </a:extLst>
              </a:tr>
              <a:tr h="584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Return/Cow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$928.98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$37.14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Protein&amp;Fat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/Cow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1,217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1,916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49" name="TextBox 3"/>
          <p:cNvSpPr txBox="1">
            <a:spLocks noChangeArrowheads="1"/>
          </p:cNvSpPr>
          <p:nvPr/>
        </p:nvSpPr>
        <p:spPr bwMode="auto">
          <a:xfrm>
            <a:off x="4191000" y="1662585"/>
            <a:ext cx="1582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20 Herds</a:t>
            </a:r>
          </a:p>
        </p:txBody>
      </p:sp>
      <p:sp>
        <p:nvSpPr>
          <p:cNvPr id="5150" name="TextBox 4"/>
          <p:cNvSpPr txBox="1">
            <a:spLocks noChangeArrowheads="1"/>
          </p:cNvSpPr>
          <p:nvPr/>
        </p:nvSpPr>
        <p:spPr bwMode="auto">
          <a:xfrm>
            <a:off x="6324600" y="1634480"/>
            <a:ext cx="1778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249 Herds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Dairy Special Sort Section 2023</a:t>
            </a:r>
          </a:p>
        </p:txBody>
      </p:sp>
      <p:graphicFrame>
        <p:nvGraphicFramePr>
          <p:cNvPr id="3686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449263"/>
              </p:ext>
            </p:extLst>
          </p:nvPr>
        </p:nvGraphicFramePr>
        <p:xfrm>
          <a:off x="574675" y="2092877"/>
          <a:ext cx="7993065" cy="3327366"/>
        </p:xfrm>
        <a:graphic>
          <a:graphicData uri="http://schemas.openxmlformats.org/drawingml/2006/table">
            <a:tbl>
              <a:tblPr/>
              <a:tblGrid>
                <a:gridCol w="2664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0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Organic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All Dairy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Excluding Organic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Feed Cost/CWT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$14.31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$10.73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Total Direct/CWT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$21.31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$16.49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Dir&amp;Ovhd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/CWT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$25.85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$19.29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Lb. of Milk/FTE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(median)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1,081,036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1,827,363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49" name="TextBox 3"/>
          <p:cNvSpPr txBox="1">
            <a:spLocks noChangeArrowheads="1"/>
          </p:cNvSpPr>
          <p:nvPr/>
        </p:nvSpPr>
        <p:spPr bwMode="auto">
          <a:xfrm>
            <a:off x="3733800" y="1631212"/>
            <a:ext cx="1582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20 Herds</a:t>
            </a:r>
          </a:p>
        </p:txBody>
      </p:sp>
      <p:sp>
        <p:nvSpPr>
          <p:cNvPr id="5150" name="TextBox 4"/>
          <p:cNvSpPr txBox="1">
            <a:spLocks noChangeArrowheads="1"/>
          </p:cNvSpPr>
          <p:nvPr/>
        </p:nvSpPr>
        <p:spPr bwMode="auto">
          <a:xfrm>
            <a:off x="6096000" y="1631212"/>
            <a:ext cx="1778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249 Herds</a:t>
            </a:r>
          </a:p>
        </p:txBody>
      </p:sp>
    </p:spTree>
    <p:extLst>
      <p:ext uri="{BB962C8B-B14F-4D97-AF65-F5344CB8AC3E}">
        <p14:creationId xmlns:p14="http://schemas.microsoft.com/office/powerpoint/2010/main" val="2809157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6" name="Rectangle 2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Dairy Special Sort Section 2023</a:t>
            </a:r>
          </a:p>
        </p:txBody>
      </p:sp>
      <p:graphicFrame>
        <p:nvGraphicFramePr>
          <p:cNvPr id="38914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394776"/>
              </p:ext>
            </p:extLst>
          </p:nvPr>
        </p:nvGraphicFramePr>
        <p:xfrm>
          <a:off x="304800" y="1905000"/>
          <a:ext cx="8610600" cy="4309610"/>
        </p:xfrm>
        <a:graphic>
          <a:graphicData uri="http://schemas.openxmlformats.org/drawingml/2006/table">
            <a:tbl>
              <a:tblPr/>
              <a:tblGrid>
                <a:gridCol w="287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1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3X Milking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Non 3X Milking non Organic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Pounds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28,204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24,978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ECM Pounds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31,218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27,136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718130"/>
                  </a:ext>
                </a:extLst>
              </a:tr>
              <a:tr h="571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$19.33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$19.06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Price after Haul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$18.79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$18.63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37437"/>
                  </a:ext>
                </a:extLst>
              </a:tr>
              <a:tr h="570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Return/Cow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-$9.12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$32.00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Turnover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35.0%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197" name="TextBox 3"/>
          <p:cNvSpPr txBox="1">
            <a:spLocks noChangeArrowheads="1"/>
          </p:cNvSpPr>
          <p:nvPr/>
        </p:nvSpPr>
        <p:spPr bwMode="auto">
          <a:xfrm>
            <a:off x="3657600" y="1317035"/>
            <a:ext cx="1582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25 Herds</a:t>
            </a:r>
          </a:p>
        </p:txBody>
      </p:sp>
      <p:sp>
        <p:nvSpPr>
          <p:cNvPr id="7198" name="TextBox 4"/>
          <p:cNvSpPr txBox="1">
            <a:spLocks noChangeArrowheads="1"/>
          </p:cNvSpPr>
          <p:nvPr/>
        </p:nvSpPr>
        <p:spPr bwMode="auto">
          <a:xfrm>
            <a:off x="6324600" y="1314562"/>
            <a:ext cx="1778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186 Herds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86048" y="533400"/>
            <a:ext cx="8001000" cy="685800"/>
          </a:xfrm>
        </p:spPr>
        <p:txBody>
          <a:bodyPr/>
          <a:lstStyle/>
          <a:p>
            <a:pPr eaLnBrk="1" hangingPunct="1"/>
            <a:r>
              <a:rPr lang="en-US" dirty="0"/>
              <a:t>Dairy Special Sort Section 2023</a:t>
            </a:r>
          </a:p>
        </p:txBody>
      </p:sp>
      <p:graphicFrame>
        <p:nvGraphicFramePr>
          <p:cNvPr id="3686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353163"/>
              </p:ext>
            </p:extLst>
          </p:nvPr>
        </p:nvGraphicFramePr>
        <p:xfrm>
          <a:off x="574675" y="2081309"/>
          <a:ext cx="8340726" cy="3252691"/>
        </p:xfrm>
        <a:graphic>
          <a:graphicData uri="http://schemas.openxmlformats.org/drawingml/2006/table">
            <a:tbl>
              <a:tblPr/>
              <a:tblGrid>
                <a:gridCol w="407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3x Milking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Non 3x,  or organic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Feed Cost/CWT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$10.59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$11.49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Total Direct/CWT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$16.95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$16.44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Dir&amp;Ovhd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/CWT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$19.23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$19.39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Lb. of Milk/FTE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(median)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1,807,077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1,754,526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Total Labor Cost/CWT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(with owner labor &amp;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mgt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$2.95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$2.90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118110"/>
                  </a:ext>
                </a:extLst>
              </a:tr>
            </a:tbl>
          </a:graphicData>
        </a:graphic>
      </p:graphicFrame>
      <p:sp>
        <p:nvSpPr>
          <p:cNvPr id="5149" name="TextBox 3"/>
          <p:cNvSpPr txBox="1">
            <a:spLocks noChangeArrowheads="1"/>
          </p:cNvSpPr>
          <p:nvPr/>
        </p:nvSpPr>
        <p:spPr bwMode="auto">
          <a:xfrm>
            <a:off x="4876800" y="1600200"/>
            <a:ext cx="1582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25 Herds</a:t>
            </a:r>
          </a:p>
        </p:txBody>
      </p:sp>
      <p:sp>
        <p:nvSpPr>
          <p:cNvPr id="5150" name="TextBox 4"/>
          <p:cNvSpPr txBox="1">
            <a:spLocks noChangeArrowheads="1"/>
          </p:cNvSpPr>
          <p:nvPr/>
        </p:nvSpPr>
        <p:spPr bwMode="auto">
          <a:xfrm>
            <a:off x="7150998" y="1627496"/>
            <a:ext cx="1778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187 Herds</a:t>
            </a:r>
          </a:p>
        </p:txBody>
      </p:sp>
    </p:spTree>
    <p:extLst>
      <p:ext uri="{BB962C8B-B14F-4D97-AF65-F5344CB8AC3E}">
        <p14:creationId xmlns:p14="http://schemas.microsoft.com/office/powerpoint/2010/main" val="649109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Dairy Special Sort Section 2023</a:t>
            </a:r>
          </a:p>
        </p:txBody>
      </p:sp>
      <p:graphicFrame>
        <p:nvGraphicFramePr>
          <p:cNvPr id="4198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815760"/>
              </p:ext>
            </p:extLst>
          </p:nvPr>
        </p:nvGraphicFramePr>
        <p:xfrm>
          <a:off x="381000" y="1975756"/>
          <a:ext cx="8262938" cy="4331120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9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5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Dairy Initiative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Dairy, Non-Organic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Pounds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25,273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25,918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ECM Pounds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27,591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28,253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1550849"/>
                  </a:ext>
                </a:extLst>
              </a:tr>
              <a:tr h="574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$19.79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$19.14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Price after Hauling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$19.31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$18.68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70654"/>
                  </a:ext>
                </a:extLst>
              </a:tr>
              <a:tr h="573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Return/Cow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$189.16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$37.14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Feed Cost/CWT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$11.10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$10.73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293" name="TextBox 3"/>
          <p:cNvSpPr txBox="1">
            <a:spLocks noChangeArrowheads="1"/>
          </p:cNvSpPr>
          <p:nvPr/>
        </p:nvSpPr>
        <p:spPr bwMode="auto">
          <a:xfrm>
            <a:off x="4114800" y="1459856"/>
            <a:ext cx="1582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57 Herds</a:t>
            </a:r>
          </a:p>
        </p:txBody>
      </p:sp>
      <p:sp>
        <p:nvSpPr>
          <p:cNvPr id="11294" name="TextBox 4"/>
          <p:cNvSpPr txBox="1">
            <a:spLocks noChangeArrowheads="1"/>
          </p:cNvSpPr>
          <p:nvPr/>
        </p:nvSpPr>
        <p:spPr bwMode="auto">
          <a:xfrm>
            <a:off x="6477000" y="1479320"/>
            <a:ext cx="1778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249 Herds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Dairy Special Sort Section 2023</a:t>
            </a:r>
          </a:p>
        </p:txBody>
      </p:sp>
      <p:graphicFrame>
        <p:nvGraphicFramePr>
          <p:cNvPr id="4198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867697"/>
              </p:ext>
            </p:extLst>
          </p:nvPr>
        </p:nvGraphicFramePr>
        <p:xfrm>
          <a:off x="566738" y="2297113"/>
          <a:ext cx="8001000" cy="3118893"/>
        </p:xfrm>
        <a:graphic>
          <a:graphicData uri="http://schemas.openxmlformats.org/drawingml/2006/table">
            <a:tbl>
              <a:tblPr/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3706172196"/>
                    </a:ext>
                  </a:extLst>
                </a:gridCol>
              </a:tblGrid>
              <a:tr h="7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Robotic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Non Robotic 2X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Non Robotic 3X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Milk Sold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$5,038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$4,746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$5,417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Direct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$4,166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$4,106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$4,780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Overhead Cost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$841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$737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$644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Hired Labor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$258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$506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$720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341" name="TextBox 3"/>
          <p:cNvSpPr txBox="1">
            <a:spLocks noChangeArrowheads="1"/>
          </p:cNvSpPr>
          <p:nvPr/>
        </p:nvSpPr>
        <p:spPr bwMode="auto">
          <a:xfrm>
            <a:off x="2828576" y="1738544"/>
            <a:ext cx="1582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35 Herds</a:t>
            </a:r>
          </a:p>
        </p:txBody>
      </p:sp>
      <p:sp>
        <p:nvSpPr>
          <p:cNvPr id="13342" name="TextBox 4"/>
          <p:cNvSpPr txBox="1">
            <a:spLocks noChangeArrowheads="1"/>
          </p:cNvSpPr>
          <p:nvPr/>
        </p:nvSpPr>
        <p:spPr bwMode="auto">
          <a:xfrm>
            <a:off x="4563539" y="1728187"/>
            <a:ext cx="1778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186 Herds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42C26EA4-9BA4-4924-A5C3-A54358456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690689"/>
            <a:ext cx="1582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25 Herds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Dairy Special Sort Section 2023</a:t>
            </a:r>
          </a:p>
        </p:txBody>
      </p:sp>
      <p:graphicFrame>
        <p:nvGraphicFramePr>
          <p:cNvPr id="4198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402133"/>
              </p:ext>
            </p:extLst>
          </p:nvPr>
        </p:nvGraphicFramePr>
        <p:xfrm>
          <a:off x="488457" y="1808307"/>
          <a:ext cx="8001000" cy="4486626"/>
        </p:xfrm>
        <a:graphic>
          <a:graphicData uri="http://schemas.openxmlformats.org/drawingml/2006/table">
            <a:tbl>
              <a:tblPr/>
              <a:tblGrid>
                <a:gridCol w="2407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3222574651"/>
                    </a:ext>
                  </a:extLst>
                </a:gridCol>
              </a:tblGrid>
              <a:tr h="825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Robotic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Non Robotic 2x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Non Robotic 3x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Pounds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26,460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24,978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28,204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ECM Pounds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28,344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27,136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31,218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707867"/>
                  </a:ext>
                </a:extLst>
              </a:tr>
              <a:tr h="610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$19.10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$19.06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$19.33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Price after Haul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$18.66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$18.63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$18.79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323961"/>
                  </a:ext>
                </a:extLst>
              </a:tr>
              <a:tr h="609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Return/Cow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-$9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Turnover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65" name="TextBox 3"/>
          <p:cNvSpPr txBox="1">
            <a:spLocks noChangeArrowheads="1"/>
          </p:cNvSpPr>
          <p:nvPr/>
        </p:nvSpPr>
        <p:spPr bwMode="auto">
          <a:xfrm>
            <a:off x="2893896" y="1285613"/>
            <a:ext cx="1582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35 Herds</a:t>
            </a:r>
          </a:p>
        </p:txBody>
      </p:sp>
      <p:sp>
        <p:nvSpPr>
          <p:cNvPr id="14366" name="TextBox 4"/>
          <p:cNvSpPr txBox="1">
            <a:spLocks noChangeArrowheads="1"/>
          </p:cNvSpPr>
          <p:nvPr/>
        </p:nvSpPr>
        <p:spPr bwMode="auto">
          <a:xfrm>
            <a:off x="4667622" y="1266209"/>
            <a:ext cx="1778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186 Herds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6C554536-3EBC-4022-AC32-2C78CA751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486" y="1229024"/>
            <a:ext cx="1582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25 Herds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nnesota State">
  <a:themeElements>
    <a:clrScheme name="Custom 9">
      <a:dk1>
        <a:srgbClr val="003C66"/>
      </a:dk1>
      <a:lt1>
        <a:srgbClr val="FFFFFF"/>
      </a:lt1>
      <a:dk2>
        <a:srgbClr val="003C66"/>
      </a:dk2>
      <a:lt2>
        <a:srgbClr val="FFFFFF"/>
      </a:lt2>
      <a:accent1>
        <a:srgbClr val="139445"/>
      </a:accent1>
      <a:accent2>
        <a:srgbClr val="DB7C1B"/>
      </a:accent2>
      <a:accent3>
        <a:srgbClr val="0095DA"/>
      </a:accent3>
      <a:accent4>
        <a:srgbClr val="73CEE4"/>
      </a:accent4>
      <a:accent5>
        <a:srgbClr val="62BB46"/>
      </a:accent5>
      <a:accent6>
        <a:srgbClr val="D3E27E"/>
      </a:accent6>
      <a:hlink>
        <a:srgbClr val="0095DA"/>
      </a:hlink>
      <a:folHlink>
        <a:srgbClr val="9D9FA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" id="{5C900B94-D0F3-4FEF-9392-DD3DA3ADD64D}" vid="{32230FDD-6901-4838-B0D3-A117734344FD}"/>
    </a:ext>
  </a:extLst>
</a:theme>
</file>

<file path=ppt/theme/theme3.xml><?xml version="1.0" encoding="utf-8"?>
<a:theme xmlns:a="http://schemas.openxmlformats.org/drawingml/2006/main" name="2_Minnesota State">
  <a:themeElements>
    <a:clrScheme name="Custom 9">
      <a:dk1>
        <a:srgbClr val="003C66"/>
      </a:dk1>
      <a:lt1>
        <a:srgbClr val="FFFFFF"/>
      </a:lt1>
      <a:dk2>
        <a:srgbClr val="003C66"/>
      </a:dk2>
      <a:lt2>
        <a:srgbClr val="FFFFFF"/>
      </a:lt2>
      <a:accent1>
        <a:srgbClr val="139445"/>
      </a:accent1>
      <a:accent2>
        <a:srgbClr val="DB7C1B"/>
      </a:accent2>
      <a:accent3>
        <a:srgbClr val="0095DA"/>
      </a:accent3>
      <a:accent4>
        <a:srgbClr val="73CEE4"/>
      </a:accent4>
      <a:accent5>
        <a:srgbClr val="62BB46"/>
      </a:accent5>
      <a:accent6>
        <a:srgbClr val="D3E27E"/>
      </a:accent6>
      <a:hlink>
        <a:srgbClr val="0095DA"/>
      </a:hlink>
      <a:folHlink>
        <a:srgbClr val="9D9FA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" id="{5C900B94-D0F3-4FEF-9392-DD3DA3ADD64D}" vid="{32230FDD-6901-4838-B0D3-A117734344F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9">
    <a:dk1>
      <a:srgbClr val="003C66"/>
    </a:dk1>
    <a:lt1>
      <a:srgbClr val="FFFFFF"/>
    </a:lt1>
    <a:dk2>
      <a:srgbClr val="003C66"/>
    </a:dk2>
    <a:lt2>
      <a:srgbClr val="FFFFFF"/>
    </a:lt2>
    <a:accent1>
      <a:srgbClr val="139445"/>
    </a:accent1>
    <a:accent2>
      <a:srgbClr val="DB7C1B"/>
    </a:accent2>
    <a:accent3>
      <a:srgbClr val="0095DA"/>
    </a:accent3>
    <a:accent4>
      <a:srgbClr val="73CEE4"/>
    </a:accent4>
    <a:accent5>
      <a:srgbClr val="62BB46"/>
    </a:accent5>
    <a:accent6>
      <a:srgbClr val="D3E27E"/>
    </a:accent6>
    <a:hlink>
      <a:srgbClr val="0095DA"/>
    </a:hlink>
    <a:folHlink>
      <a:srgbClr val="9D9FA2"/>
    </a:folHlink>
  </a:clrScheme>
</a:themeOverride>
</file>

<file path=ppt/theme/themeOverride2.xml><?xml version="1.0" encoding="utf-8"?>
<a:themeOverride xmlns:a="http://schemas.openxmlformats.org/drawingml/2006/main">
  <a:clrScheme name="Custom 9">
    <a:dk1>
      <a:srgbClr val="003C66"/>
    </a:dk1>
    <a:lt1>
      <a:srgbClr val="FFFFFF"/>
    </a:lt1>
    <a:dk2>
      <a:srgbClr val="003C66"/>
    </a:dk2>
    <a:lt2>
      <a:srgbClr val="FFFFFF"/>
    </a:lt2>
    <a:accent1>
      <a:srgbClr val="139445"/>
    </a:accent1>
    <a:accent2>
      <a:srgbClr val="DB7C1B"/>
    </a:accent2>
    <a:accent3>
      <a:srgbClr val="0095DA"/>
    </a:accent3>
    <a:accent4>
      <a:srgbClr val="73CEE4"/>
    </a:accent4>
    <a:accent5>
      <a:srgbClr val="62BB46"/>
    </a:accent5>
    <a:accent6>
      <a:srgbClr val="D3E27E"/>
    </a:accent6>
    <a:hlink>
      <a:srgbClr val="0095DA"/>
    </a:hlink>
    <a:folHlink>
      <a:srgbClr val="9D9FA2"/>
    </a:folHlink>
  </a:clrScheme>
</a:themeOverride>
</file>

<file path=ppt/theme/themeOverride3.xml><?xml version="1.0" encoding="utf-8"?>
<a:themeOverride xmlns:a="http://schemas.openxmlformats.org/drawingml/2006/main">
  <a:clrScheme name="Custom 9">
    <a:dk1>
      <a:srgbClr val="003C66"/>
    </a:dk1>
    <a:lt1>
      <a:srgbClr val="FFFFFF"/>
    </a:lt1>
    <a:dk2>
      <a:srgbClr val="003C66"/>
    </a:dk2>
    <a:lt2>
      <a:srgbClr val="FFFFFF"/>
    </a:lt2>
    <a:accent1>
      <a:srgbClr val="139445"/>
    </a:accent1>
    <a:accent2>
      <a:srgbClr val="DB7C1B"/>
    </a:accent2>
    <a:accent3>
      <a:srgbClr val="0095DA"/>
    </a:accent3>
    <a:accent4>
      <a:srgbClr val="73CEE4"/>
    </a:accent4>
    <a:accent5>
      <a:srgbClr val="62BB46"/>
    </a:accent5>
    <a:accent6>
      <a:srgbClr val="D3E27E"/>
    </a:accent6>
    <a:hlink>
      <a:srgbClr val="0095DA"/>
    </a:hlink>
    <a:folHlink>
      <a:srgbClr val="9D9FA2"/>
    </a:folHlink>
  </a:clrScheme>
</a:themeOverride>
</file>

<file path=ppt/theme/themeOverride4.xml><?xml version="1.0" encoding="utf-8"?>
<a:themeOverride xmlns:a="http://schemas.openxmlformats.org/drawingml/2006/main">
  <a:clrScheme name="Custom 9">
    <a:dk1>
      <a:srgbClr val="003C66"/>
    </a:dk1>
    <a:lt1>
      <a:srgbClr val="FFFFFF"/>
    </a:lt1>
    <a:dk2>
      <a:srgbClr val="003C66"/>
    </a:dk2>
    <a:lt2>
      <a:srgbClr val="FFFFFF"/>
    </a:lt2>
    <a:accent1>
      <a:srgbClr val="139445"/>
    </a:accent1>
    <a:accent2>
      <a:srgbClr val="DB7C1B"/>
    </a:accent2>
    <a:accent3>
      <a:srgbClr val="0095DA"/>
    </a:accent3>
    <a:accent4>
      <a:srgbClr val="73CEE4"/>
    </a:accent4>
    <a:accent5>
      <a:srgbClr val="62BB46"/>
    </a:accent5>
    <a:accent6>
      <a:srgbClr val="D3E27E"/>
    </a:accent6>
    <a:hlink>
      <a:srgbClr val="0095DA"/>
    </a:hlink>
    <a:folHlink>
      <a:srgbClr val="9D9FA2"/>
    </a:folHlink>
  </a:clrScheme>
</a:themeOverride>
</file>

<file path=ppt/theme/themeOverride5.xml><?xml version="1.0" encoding="utf-8"?>
<a:themeOverride xmlns:a="http://schemas.openxmlformats.org/drawingml/2006/main">
  <a:clrScheme name="Custom 9">
    <a:dk1>
      <a:srgbClr val="003C66"/>
    </a:dk1>
    <a:lt1>
      <a:srgbClr val="FFFFFF"/>
    </a:lt1>
    <a:dk2>
      <a:srgbClr val="003C66"/>
    </a:dk2>
    <a:lt2>
      <a:srgbClr val="FFFFFF"/>
    </a:lt2>
    <a:accent1>
      <a:srgbClr val="139445"/>
    </a:accent1>
    <a:accent2>
      <a:srgbClr val="DB7C1B"/>
    </a:accent2>
    <a:accent3>
      <a:srgbClr val="0095DA"/>
    </a:accent3>
    <a:accent4>
      <a:srgbClr val="73CEE4"/>
    </a:accent4>
    <a:accent5>
      <a:srgbClr val="62BB46"/>
    </a:accent5>
    <a:accent6>
      <a:srgbClr val="D3E27E"/>
    </a:accent6>
    <a:hlink>
      <a:srgbClr val="0095DA"/>
    </a:hlink>
    <a:folHlink>
      <a:srgbClr val="9D9FA2"/>
    </a:folHlink>
  </a:clrScheme>
</a:themeOverride>
</file>

<file path=ppt/theme/themeOverride6.xml><?xml version="1.0" encoding="utf-8"?>
<a:themeOverride xmlns:a="http://schemas.openxmlformats.org/drawingml/2006/main">
  <a:clrScheme name="Custom 9">
    <a:dk1>
      <a:srgbClr val="003C66"/>
    </a:dk1>
    <a:lt1>
      <a:srgbClr val="FFFFFF"/>
    </a:lt1>
    <a:dk2>
      <a:srgbClr val="003C66"/>
    </a:dk2>
    <a:lt2>
      <a:srgbClr val="FFFFFF"/>
    </a:lt2>
    <a:accent1>
      <a:srgbClr val="139445"/>
    </a:accent1>
    <a:accent2>
      <a:srgbClr val="DB7C1B"/>
    </a:accent2>
    <a:accent3>
      <a:srgbClr val="0095DA"/>
    </a:accent3>
    <a:accent4>
      <a:srgbClr val="73CEE4"/>
    </a:accent4>
    <a:accent5>
      <a:srgbClr val="62BB46"/>
    </a:accent5>
    <a:accent6>
      <a:srgbClr val="D3E27E"/>
    </a:accent6>
    <a:hlink>
      <a:srgbClr val="0095DA"/>
    </a:hlink>
    <a:folHlink>
      <a:srgbClr val="9D9FA2"/>
    </a:folHlink>
  </a:clrScheme>
</a:themeOverride>
</file>

<file path=ppt/theme/themeOverride7.xml><?xml version="1.0" encoding="utf-8"?>
<a:themeOverride xmlns:a="http://schemas.openxmlformats.org/drawingml/2006/main">
  <a:clrScheme name="Custom 9">
    <a:dk1>
      <a:srgbClr val="003C66"/>
    </a:dk1>
    <a:lt1>
      <a:srgbClr val="FFFFFF"/>
    </a:lt1>
    <a:dk2>
      <a:srgbClr val="003C66"/>
    </a:dk2>
    <a:lt2>
      <a:srgbClr val="FFFFFF"/>
    </a:lt2>
    <a:accent1>
      <a:srgbClr val="139445"/>
    </a:accent1>
    <a:accent2>
      <a:srgbClr val="DB7C1B"/>
    </a:accent2>
    <a:accent3>
      <a:srgbClr val="0095DA"/>
    </a:accent3>
    <a:accent4>
      <a:srgbClr val="73CEE4"/>
    </a:accent4>
    <a:accent5>
      <a:srgbClr val="62BB46"/>
    </a:accent5>
    <a:accent6>
      <a:srgbClr val="D3E27E"/>
    </a:accent6>
    <a:hlink>
      <a:srgbClr val="0095DA"/>
    </a:hlink>
    <a:folHlink>
      <a:srgbClr val="9D9FA2"/>
    </a:folHlink>
  </a:clrScheme>
</a:themeOverride>
</file>

<file path=ppt/theme/themeOverride8.xml><?xml version="1.0" encoding="utf-8"?>
<a:themeOverride xmlns:a="http://schemas.openxmlformats.org/drawingml/2006/main">
  <a:clrScheme name="Custom 9">
    <a:dk1>
      <a:srgbClr val="003C66"/>
    </a:dk1>
    <a:lt1>
      <a:srgbClr val="FFFFFF"/>
    </a:lt1>
    <a:dk2>
      <a:srgbClr val="003C66"/>
    </a:dk2>
    <a:lt2>
      <a:srgbClr val="FFFFFF"/>
    </a:lt2>
    <a:accent1>
      <a:srgbClr val="139445"/>
    </a:accent1>
    <a:accent2>
      <a:srgbClr val="DB7C1B"/>
    </a:accent2>
    <a:accent3>
      <a:srgbClr val="0095DA"/>
    </a:accent3>
    <a:accent4>
      <a:srgbClr val="73CEE4"/>
    </a:accent4>
    <a:accent5>
      <a:srgbClr val="62BB46"/>
    </a:accent5>
    <a:accent6>
      <a:srgbClr val="D3E27E"/>
    </a:accent6>
    <a:hlink>
      <a:srgbClr val="0095DA"/>
    </a:hlink>
    <a:folHlink>
      <a:srgbClr val="9D9FA2"/>
    </a:folHlink>
  </a:clrScheme>
</a:themeOverride>
</file>

<file path=ppt/theme/themeOverride9.xml><?xml version="1.0" encoding="utf-8"?>
<a:themeOverride xmlns:a="http://schemas.openxmlformats.org/drawingml/2006/main">
  <a:clrScheme name="Custom 9">
    <a:dk1>
      <a:srgbClr val="003C66"/>
    </a:dk1>
    <a:lt1>
      <a:srgbClr val="FFFFFF"/>
    </a:lt1>
    <a:dk2>
      <a:srgbClr val="003C66"/>
    </a:dk2>
    <a:lt2>
      <a:srgbClr val="FFFFFF"/>
    </a:lt2>
    <a:accent1>
      <a:srgbClr val="139445"/>
    </a:accent1>
    <a:accent2>
      <a:srgbClr val="DB7C1B"/>
    </a:accent2>
    <a:accent3>
      <a:srgbClr val="0095DA"/>
    </a:accent3>
    <a:accent4>
      <a:srgbClr val="73CEE4"/>
    </a:accent4>
    <a:accent5>
      <a:srgbClr val="62BB46"/>
    </a:accent5>
    <a:accent6>
      <a:srgbClr val="D3E27E"/>
    </a:accent6>
    <a:hlink>
      <a:srgbClr val="0095DA"/>
    </a:hlink>
    <a:folHlink>
      <a:srgbClr val="9D9FA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806515F45B184C8BD98917972C7C9D" ma:contentTypeVersion="14" ma:contentTypeDescription="Create a new document." ma:contentTypeScope="" ma:versionID="d3edfef6749579caa083778bf5feba58">
  <xsd:schema xmlns:xsd="http://www.w3.org/2001/XMLSchema" xmlns:xs="http://www.w3.org/2001/XMLSchema" xmlns:p="http://schemas.microsoft.com/office/2006/metadata/properties" xmlns:ns2="2f271ae3-cf6a-4e4f-ad3f-7ef89437aa74" xmlns:ns3="cc7871a4-2539-4354-b01f-06547094f643" targetNamespace="http://schemas.microsoft.com/office/2006/metadata/properties" ma:root="true" ma:fieldsID="a2064d43b3e154f4289077fbaa818260" ns2:_="" ns3:_="">
    <xsd:import namespace="2f271ae3-cf6a-4e4f-ad3f-7ef89437aa74"/>
    <xsd:import namespace="cc7871a4-2539-4354-b01f-06547094f64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71ae3-cf6a-4e4f-ad3f-7ef89437aa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429f2fb-7289-43e5-bd24-9e0a6756f96d}" ma:internalName="TaxCatchAll" ma:showField="CatchAllData" ma:web="2f271ae3-cf6a-4e4f-ad3f-7ef89437aa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871a4-2539-4354-b01f-06547094f6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95a9afa-61c7-4e96-8bec-901bd18877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7871a4-2539-4354-b01f-06547094f643">
      <Terms xmlns="http://schemas.microsoft.com/office/infopath/2007/PartnerControls"/>
    </lcf76f155ced4ddcb4097134ff3c332f>
    <TaxCatchAll xmlns="2f271ae3-cf6a-4e4f-ad3f-7ef89437aa74" xsi:nil="true"/>
  </documentManagement>
</p:properties>
</file>

<file path=customXml/itemProps1.xml><?xml version="1.0" encoding="utf-8"?>
<ds:datastoreItem xmlns:ds="http://schemas.openxmlformats.org/officeDocument/2006/customXml" ds:itemID="{A85D0C77-2ED0-465C-B382-4F5F5A9DCDDD}"/>
</file>

<file path=customXml/itemProps2.xml><?xml version="1.0" encoding="utf-8"?>
<ds:datastoreItem xmlns:ds="http://schemas.openxmlformats.org/officeDocument/2006/customXml" ds:itemID="{619390F8-DE7B-4A7C-B0C1-975BDE983238}"/>
</file>

<file path=customXml/itemProps3.xml><?xml version="1.0" encoding="utf-8"?>
<ds:datastoreItem xmlns:ds="http://schemas.openxmlformats.org/officeDocument/2006/customXml" ds:itemID="{EEE3AD91-E848-48B8-938B-D96E9BF8CFA3}"/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7597</TotalTime>
  <Words>517</Words>
  <Application>Microsoft Office PowerPoint</Application>
  <PresentationFormat>On-screen Show (4:3)</PresentationFormat>
  <Paragraphs>225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Wingdings</vt:lpstr>
      <vt:lpstr>Profile</vt:lpstr>
      <vt:lpstr>Minnesota State</vt:lpstr>
      <vt:lpstr>2_Minnesota State</vt:lpstr>
      <vt:lpstr>2023 Dairy Special Sorts</vt:lpstr>
      <vt:lpstr>PowerPoint Presentation</vt:lpstr>
      <vt:lpstr>Dairy Special Sort Section 2023</vt:lpstr>
      <vt:lpstr>Dairy Special Sort Section 2023</vt:lpstr>
      <vt:lpstr>Dairy Special Sort Section 2023</vt:lpstr>
      <vt:lpstr>Dairy Special Sort Section 2023</vt:lpstr>
      <vt:lpstr>Dairy Special Sort Section 2023</vt:lpstr>
      <vt:lpstr>Dairy Special Sort Section 2023</vt:lpstr>
      <vt:lpstr>Dairy Special Sort Section 2023</vt:lpstr>
      <vt:lpstr>Dairy Special Sort Section 2023</vt:lpstr>
      <vt:lpstr>Dairy Special Sort Section 2023</vt:lpstr>
      <vt:lpstr>PowerPoint Presentation</vt:lpstr>
    </vt:vector>
  </TitlesOfParts>
  <Company>MnWest Community and Tech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 Brudelie</dc:creator>
  <cp:lastModifiedBy>Converse, Nathan C</cp:lastModifiedBy>
  <cp:revision>123</cp:revision>
  <cp:lastPrinted>2020-04-01T22:01:01Z</cp:lastPrinted>
  <dcterms:created xsi:type="dcterms:W3CDTF">2008-03-21T00:57:50Z</dcterms:created>
  <dcterms:modified xsi:type="dcterms:W3CDTF">2024-04-01T11:36:21Z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0x01010005806515F45B184C8BD98917972C7C9D</vt:lpwstr>
  </property>
</Properties>
</file>