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tags/tag23.xml" ContentType="application/vnd.openxmlformats-officedocument.presentationml.tags+xml"/>
  <Override PartName="/ppt/notesSlides/notesSlide29.xml" ContentType="application/vnd.openxmlformats-officedocument.presentationml.notesSlide+xml"/>
  <Override PartName="/ppt/tags/tag24.xml" ContentType="application/vnd.openxmlformats-officedocument.presentationml.tags+xml"/>
  <Override PartName="/ppt/notesSlides/notesSlide30.xml" ContentType="application/vnd.openxmlformats-officedocument.presentationml.notesSlide+xml"/>
  <Override PartName="/ppt/tags/tag25.xml" ContentType="application/vnd.openxmlformats-officedocument.presentationml.tags+xml"/>
  <Override PartName="/ppt/notesSlides/notesSlide31.xml" ContentType="application/vnd.openxmlformats-officedocument.presentationml.notesSlide+xml"/>
  <Override PartName="/ppt/tags/tag2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42"/>
  </p:notesMasterIdLst>
  <p:handoutMasterIdLst>
    <p:handoutMasterId r:id="rId43"/>
  </p:handoutMasterIdLst>
  <p:sldIdLst>
    <p:sldId id="256" r:id="rId3"/>
    <p:sldId id="257" r:id="rId4"/>
    <p:sldId id="258" r:id="rId5"/>
    <p:sldId id="259" r:id="rId6"/>
    <p:sldId id="292" r:id="rId7"/>
    <p:sldId id="267" r:id="rId8"/>
    <p:sldId id="281" r:id="rId9"/>
    <p:sldId id="261" r:id="rId10"/>
    <p:sldId id="262" r:id="rId11"/>
    <p:sldId id="263" r:id="rId12"/>
    <p:sldId id="264" r:id="rId13"/>
    <p:sldId id="296" r:id="rId14"/>
    <p:sldId id="260" r:id="rId15"/>
    <p:sldId id="287" r:id="rId16"/>
    <p:sldId id="301" r:id="rId17"/>
    <p:sldId id="303" r:id="rId18"/>
    <p:sldId id="302" r:id="rId19"/>
    <p:sldId id="265" r:id="rId20"/>
    <p:sldId id="276" r:id="rId21"/>
    <p:sldId id="275" r:id="rId22"/>
    <p:sldId id="277" r:id="rId23"/>
    <p:sldId id="297" r:id="rId24"/>
    <p:sldId id="304" r:id="rId25"/>
    <p:sldId id="305" r:id="rId26"/>
    <p:sldId id="306" r:id="rId27"/>
    <p:sldId id="278" r:id="rId28"/>
    <p:sldId id="280" r:id="rId29"/>
    <p:sldId id="299" r:id="rId30"/>
    <p:sldId id="270" r:id="rId31"/>
    <p:sldId id="271" r:id="rId32"/>
    <p:sldId id="282" r:id="rId33"/>
    <p:sldId id="283" r:id="rId34"/>
    <p:sldId id="298" r:id="rId35"/>
    <p:sldId id="308" r:id="rId36"/>
    <p:sldId id="309" r:id="rId37"/>
    <p:sldId id="284" r:id="rId38"/>
    <p:sldId id="300" r:id="rId39"/>
    <p:sldId id="295" r:id="rId40"/>
    <p:sldId id="294" r:id="rId41"/>
  </p:sldIdLst>
  <p:sldSz cx="12192000" cy="6858000"/>
  <p:notesSz cx="7102475" cy="9037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8EE"/>
    <a:srgbClr val="FF6600"/>
    <a:srgbClr val="0000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2" autoAdjust="0"/>
    <p:restoredTop sz="92537" autoAdjust="0"/>
  </p:normalViewPr>
  <p:slideViewPr>
    <p:cSldViewPr snapToGrid="0" showGuides="1">
      <p:cViewPr varScale="1">
        <p:scale>
          <a:sx n="79" d="100"/>
          <a:sy n="79" d="100"/>
        </p:scale>
        <p:origin x="132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8C44B-59E6-4AE7-856D-84B90797BC2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8B57A-4320-4329-B323-41808E2EB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14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C1BC-9910-4383-A436-5AC0F57A7755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41EE7-6162-4BB1-8DD5-8503C06E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0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58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Bruce…</a:t>
            </a:r>
          </a:p>
          <a:p>
            <a:r>
              <a:rPr lang="en-US" dirty="0"/>
              <a:t>We can give</a:t>
            </a:r>
            <a:r>
              <a:rPr lang="en-US" baseline="0" dirty="0"/>
              <a:t> you great information, much like Kathleen already has over time..</a:t>
            </a:r>
          </a:p>
          <a:p>
            <a:r>
              <a:rPr lang="en-US" baseline="0" dirty="0"/>
              <a:t>And you can join in the discussion and see the value of doing what is being suggested…</a:t>
            </a:r>
          </a:p>
          <a:p>
            <a:r>
              <a:rPr lang="en-US" baseline="0" dirty="0"/>
              <a:t>BUT…if you go home and do the same old, same old…after 1 or more presentations on this subject…</a:t>
            </a:r>
          </a:p>
          <a:p>
            <a:r>
              <a:rPr lang="en-US" baseline="0" dirty="0"/>
              <a:t>THEN…you do not really see the value and are not willing to apply it to your situation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21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5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09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19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7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55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  <a:p>
            <a:r>
              <a:rPr lang="en-US" dirty="0"/>
              <a:t>$1,000 was 5%</a:t>
            </a:r>
            <a:r>
              <a:rPr lang="en-US" baseline="0" dirty="0"/>
              <a:t> of the Net Farm income from the Sample Farm we just looked 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59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06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40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66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Del…</a:t>
            </a:r>
          </a:p>
          <a:p>
            <a:r>
              <a:rPr lang="en-US" dirty="0"/>
              <a:t>We have looked at an inco</a:t>
            </a:r>
            <a:r>
              <a:rPr lang="en-US" baseline="0" dirty="0"/>
              <a:t>me statement</a:t>
            </a:r>
          </a:p>
          <a:p>
            <a:r>
              <a:rPr lang="en-US" baseline="0" dirty="0"/>
              <a:t>Now lets look at assets and liabilities</a:t>
            </a:r>
          </a:p>
          <a:p>
            <a:r>
              <a:rPr lang="en-US" baseline="0" dirty="0"/>
              <a:t>Other uses of a  balance sheet besides lenders – insurance, theft protection</a:t>
            </a:r>
            <a:endParaRPr lang="en-US" dirty="0"/>
          </a:p>
          <a:p>
            <a:r>
              <a:rPr lang="en-US" dirty="0"/>
              <a:t>Note </a:t>
            </a:r>
            <a:r>
              <a:rPr lang="en-US" b="1" dirty="0"/>
              <a:t>Detail</a:t>
            </a:r>
            <a:r>
              <a:rPr lang="en-US" baseline="0" dirty="0"/>
              <a:t> can be used…machinery and equipment list</a:t>
            </a:r>
          </a:p>
          <a:p>
            <a:r>
              <a:rPr lang="en-US" baseline="0" dirty="0"/>
              <a:t>Explain current, intermediate, and long term concepts</a:t>
            </a:r>
          </a:p>
          <a:p>
            <a:r>
              <a:rPr lang="en-US" baseline="0" dirty="0"/>
              <a:t>Importance of the Balance Sheet</a:t>
            </a:r>
          </a:p>
          <a:p>
            <a:r>
              <a:rPr lang="en-US" baseline="0" dirty="0"/>
              <a:t>Importance of trends</a:t>
            </a:r>
          </a:p>
          <a:p>
            <a:r>
              <a:rPr lang="en-US" baseline="0" dirty="0"/>
              <a:t>Takes time to get it right but once you have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99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Del…</a:t>
            </a:r>
          </a:p>
          <a:p>
            <a:r>
              <a:rPr lang="en-US" dirty="0"/>
              <a:t>We have looked at an inco</a:t>
            </a:r>
            <a:r>
              <a:rPr lang="en-US" baseline="0" dirty="0"/>
              <a:t>me statement</a:t>
            </a:r>
          </a:p>
          <a:p>
            <a:r>
              <a:rPr lang="en-US" baseline="0" dirty="0"/>
              <a:t>Now lets look at assets and liabilities</a:t>
            </a:r>
          </a:p>
          <a:p>
            <a:r>
              <a:rPr lang="en-US" baseline="0" dirty="0"/>
              <a:t>Other uses of a  balance sheet besides lenders – insurance, theft protection</a:t>
            </a:r>
            <a:endParaRPr lang="en-US" dirty="0"/>
          </a:p>
          <a:p>
            <a:r>
              <a:rPr lang="en-US" dirty="0"/>
              <a:t>Note </a:t>
            </a:r>
            <a:r>
              <a:rPr lang="en-US" b="1" dirty="0"/>
              <a:t>Detail</a:t>
            </a:r>
            <a:r>
              <a:rPr lang="en-US" baseline="0" dirty="0"/>
              <a:t> can be used…machinery and equipment list</a:t>
            </a:r>
          </a:p>
          <a:p>
            <a:r>
              <a:rPr lang="en-US" baseline="0" dirty="0"/>
              <a:t>Explain current, intermediate, and long term concepts</a:t>
            </a:r>
          </a:p>
          <a:p>
            <a:r>
              <a:rPr lang="en-US" baseline="0" dirty="0"/>
              <a:t>Importance of the Balance Sheet</a:t>
            </a:r>
          </a:p>
          <a:p>
            <a:r>
              <a:rPr lang="en-US" baseline="0" dirty="0"/>
              <a:t>Importance of trends</a:t>
            </a:r>
          </a:p>
          <a:p>
            <a:r>
              <a:rPr lang="en-US" baseline="0" dirty="0"/>
              <a:t>Takes time to get it right but once you have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90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  <a:p>
            <a:r>
              <a:rPr lang="en-US" dirty="0"/>
              <a:t>We</a:t>
            </a:r>
            <a:r>
              <a:rPr lang="en-US" baseline="0" dirty="0"/>
              <a:t> looked at the income and expense statement you can produce if you have the records</a:t>
            </a:r>
          </a:p>
          <a:p>
            <a:r>
              <a:rPr lang="en-US" baseline="0" dirty="0"/>
              <a:t>And the balance sheet to show what you own and owe for the business</a:t>
            </a:r>
          </a:p>
          <a:p>
            <a:r>
              <a:rPr lang="en-US" baseline="0" dirty="0"/>
              <a:t>Now, what do we need in order to get that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88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5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8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67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95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51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8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2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13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  <a:p>
            <a:r>
              <a:rPr lang="en-US" dirty="0"/>
              <a:t>Note an FBM program…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56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9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92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4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8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9E9E8-D197-4AE4-B4D9-2ADAD84D3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6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59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09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9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7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659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57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9732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23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70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37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722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17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0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59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7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018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519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9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21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973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261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9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3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0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7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8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3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9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65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15.xml"/><Relationship Id="rId6" Type="http://schemas.openxmlformats.org/officeDocument/2006/relationships/hyperlink" Target="../../../0000%202020-21%20CLC%20Activities/Benchmarking%2021%20plus/North%20Carolina/NC%20Sample%20Mkt%20Balance%20Sheet.PDF" TargetMode="Externa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4.m4a"/><Relationship Id="rId7" Type="http://schemas.openxmlformats.org/officeDocument/2006/relationships/hyperlink" Target="../../../0000%202020-21%20CLC%20Activities/Benchmarking%2021%20plus/North%20Carolina/NC%20Sample%20Balance%20Sheets%20w%20Detail.PDF" TargetMode="External"/><Relationship Id="rId2" Type="http://schemas.microsoft.com/office/2007/relationships/media" Target="../media/media24.m4a"/><Relationship Id="rId1" Type="http://schemas.openxmlformats.org/officeDocument/2006/relationships/tags" Target="../tags/tag16.xml"/><Relationship Id="rId6" Type="http://schemas.openxmlformats.org/officeDocument/2006/relationships/hyperlink" Target="../../../0000%202020-21%20CLC%20Activities/Benchmarking%2021%20plus/North%20Carolina/NC%20Sample%20Mkt%20Balance%20Sheet.PDF" TargetMode="Externa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2" y="523336"/>
            <a:ext cx="9233980" cy="3444815"/>
          </a:xfrm>
        </p:spPr>
        <p:txBody>
          <a:bodyPr anchor="t">
            <a:normAutofit fontScale="90000"/>
          </a:bodyPr>
          <a:lstStyle/>
          <a:p>
            <a:r>
              <a:rPr lang="es-ES" b="1" dirty="0"/>
              <a:t>Introducción al análisis financiero agrícola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b="1" dirty="0" err="1">
                <a:solidFill>
                  <a:srgbClr val="C00000"/>
                </a:solidFill>
              </a:rPr>
              <a:t>Parte</a:t>
            </a:r>
            <a:r>
              <a:rPr lang="en-US" b="1" dirty="0">
                <a:solidFill>
                  <a:srgbClr val="C00000"/>
                </a:solidFill>
              </a:rPr>
              <a:t> 1: ¿Por </a:t>
            </a:r>
            <a:r>
              <a:rPr lang="en-US" b="1" dirty="0" err="1">
                <a:solidFill>
                  <a:srgbClr val="C00000"/>
                </a:solidFill>
              </a:rPr>
              <a:t>dónde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empiezo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401615"/>
            <a:ext cx="9602787" cy="1772005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00CC"/>
                </a:solidFill>
              </a:rPr>
              <a:t>Reunión</a:t>
            </a:r>
            <a:r>
              <a:rPr lang="en-US" sz="2800" dirty="0">
                <a:solidFill>
                  <a:srgbClr val="0000CC"/>
                </a:solidFill>
              </a:rPr>
              <a:t> de </a:t>
            </a:r>
            <a:r>
              <a:rPr lang="en-US" sz="2800" dirty="0" err="1">
                <a:solidFill>
                  <a:srgbClr val="0000CC"/>
                </a:solidFill>
              </a:rPr>
              <a:t>Productores</a:t>
            </a:r>
            <a:r>
              <a:rPr lang="en-US" sz="2800" dirty="0">
                <a:solidFill>
                  <a:srgbClr val="0000CC"/>
                </a:solidFill>
              </a:rPr>
              <a:t> de A&amp;T de Carolina del Norte</a:t>
            </a:r>
          </a:p>
          <a:p>
            <a:r>
              <a:rPr lang="pt-BR" sz="2800" dirty="0">
                <a:solidFill>
                  <a:srgbClr val="0000CC"/>
                </a:solidFill>
              </a:rPr>
              <a:t>5 de agosto de 2020</a:t>
            </a:r>
          </a:p>
          <a:p>
            <a:r>
              <a:rPr lang="en-US" sz="2800" dirty="0" err="1">
                <a:solidFill>
                  <a:srgbClr val="0000CC"/>
                </a:solidFill>
              </a:rPr>
              <a:t>Presentado</a:t>
            </a:r>
            <a:r>
              <a:rPr lang="en-US" sz="2800" dirty="0">
                <a:solidFill>
                  <a:srgbClr val="0000CC"/>
                </a:solidFill>
              </a:rPr>
              <a:t> por:  Bruce Fowler y DelRay Lecy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82F3096-E80B-43AE-8BE4-DF79CFAAA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49"/>
    </mc:Choice>
    <mc:Fallback xmlns="">
      <p:transition spd="slow" advTm="8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2254433" y="429905"/>
            <a:ext cx="9614479" cy="6428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>
                <a:solidFill>
                  <a:schemeClr val="tx1"/>
                </a:solidFill>
              </a:rPr>
              <a:t>Si usted está haciendo esto para hacer dinero</a:t>
            </a:r>
            <a:r>
              <a:rPr lang="en-US" sz="3600" dirty="0">
                <a:solidFill>
                  <a:schemeClr val="tx1"/>
                </a:solidFill>
              </a:rPr>
              <a:t>…</a:t>
            </a:r>
          </a:p>
          <a:p>
            <a:r>
              <a:rPr lang="en-US" sz="3600" u="sng" dirty="0">
                <a:solidFill>
                  <a:schemeClr val="tx1"/>
                </a:solidFill>
              </a:rPr>
              <a:t>y</a:t>
            </a:r>
            <a:r>
              <a:rPr lang="en-US" sz="3600" dirty="0">
                <a:solidFill>
                  <a:schemeClr val="tx1"/>
                </a:solidFill>
              </a:rPr>
              <a:t> / </a:t>
            </a:r>
            <a:r>
              <a:rPr lang="en-US" sz="3600" u="sng" dirty="0">
                <a:solidFill>
                  <a:schemeClr val="tx1"/>
                </a:solidFill>
              </a:rPr>
              <a:t>o</a:t>
            </a:r>
          </a:p>
          <a:p>
            <a:r>
              <a:rPr lang="es-ES" sz="3600" dirty="0">
                <a:solidFill>
                  <a:schemeClr val="tx1"/>
                </a:solidFill>
              </a:rPr>
              <a:t>Podría usar más ingresos para cubrir la vida familiar</a:t>
            </a:r>
            <a:r>
              <a:rPr lang="en-US" sz="3600" dirty="0">
                <a:solidFill>
                  <a:schemeClr val="tx1"/>
                </a:solidFill>
              </a:rPr>
              <a:t>…</a:t>
            </a:r>
          </a:p>
          <a:p>
            <a:r>
              <a:rPr lang="en-US" sz="3600" u="sng" dirty="0" err="1">
                <a:solidFill>
                  <a:srgbClr val="0000CC"/>
                </a:solidFill>
              </a:rPr>
              <a:t>Entonces</a:t>
            </a:r>
            <a:endParaRPr lang="en-US" sz="3600" u="sng" dirty="0">
              <a:solidFill>
                <a:srgbClr val="0000CC"/>
              </a:solidFill>
            </a:endParaRPr>
          </a:p>
          <a:p>
            <a:r>
              <a:rPr lang="es-ES" sz="3600" dirty="0">
                <a:solidFill>
                  <a:srgbClr val="0000CC"/>
                </a:solidFill>
              </a:rPr>
              <a:t>Nuestras sugerencias marcarán la diferencia</a:t>
            </a:r>
          </a:p>
          <a:p>
            <a:r>
              <a:rPr lang="en-US" sz="3600" u="sng" dirty="0" err="1">
                <a:solidFill>
                  <a:srgbClr val="0000CC"/>
                </a:solidFill>
              </a:rPr>
              <a:t>cuando</a:t>
            </a:r>
            <a:r>
              <a:rPr lang="en-US" sz="3600" u="sng" dirty="0">
                <a:solidFill>
                  <a:srgbClr val="0000CC"/>
                </a:solidFill>
              </a:rPr>
              <a:t>…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</a:p>
          <a:p>
            <a:r>
              <a:rPr lang="es-ES" sz="3600" dirty="0">
                <a:solidFill>
                  <a:srgbClr val="0000CC"/>
                </a:solidFill>
              </a:rPr>
              <a:t>los aplicas a tu negocio</a:t>
            </a:r>
            <a:endParaRPr lang="en-US" sz="3600" dirty="0">
              <a:solidFill>
                <a:srgbClr val="0000CC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C26E1D-01D4-4C3E-B197-0AF37833E5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3"/>
    </mc:Choice>
    <mc:Fallback xmlns="">
      <p:transition spd="slow" advTm="2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85" y="113950"/>
            <a:ext cx="10607039" cy="8797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 </a:t>
            </a:r>
            <a:r>
              <a:rPr lang="en-US" dirty="0" err="1">
                <a:solidFill>
                  <a:srgbClr val="C00000"/>
                </a:solidFill>
              </a:rPr>
              <a:t>medida</a:t>
            </a:r>
            <a:r>
              <a:rPr lang="en-US" dirty="0">
                <a:solidFill>
                  <a:srgbClr val="C00000"/>
                </a:solidFill>
              </a:rPr>
              <a:t> que </a:t>
            </a:r>
            <a:r>
              <a:rPr lang="en-US" dirty="0" err="1">
                <a:solidFill>
                  <a:srgbClr val="C00000"/>
                </a:solidFill>
              </a:rPr>
              <a:t>continuamos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algunas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preguntas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más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085" y="1168155"/>
            <a:ext cx="9301176" cy="5753853"/>
          </a:xfrm>
        </p:spPr>
        <p:txBody>
          <a:bodyPr anchor="t">
            <a:normAutofit fontScale="92500"/>
          </a:bodyPr>
          <a:lstStyle/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¿Cuáles son sus metas para su negocio agrícola?</a:t>
            </a:r>
            <a:endParaRPr lang="en-US" sz="2800" dirty="0">
              <a:solidFill>
                <a:schemeClr val="tx1"/>
              </a:solidFill>
            </a:endParaRP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tx1"/>
                </a:solidFill>
              </a:rPr>
              <a:t>¿Adónde quieres ir... ¿Cómo quieres llegar allí?</a:t>
            </a:r>
            <a:endParaRPr lang="en-US" sz="26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¿Qué parte de su negocio agrícola le hará más dinero en este momento?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¿Cuáles son las fortalezas generales de su negocio?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¿Cuáles son las debilidades de su negocio? (¿Tiene un plan para trabajar en esto?)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Si intentas algo nuevo, ¿cómo sabes si fue un éxito financiero?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¿Cómo se compara su granja con granjas similares?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DDA6065-49A1-45E6-B831-2A256B1DBB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37694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4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07"/>
    </mc:Choice>
    <mc:Fallback xmlns="">
      <p:transition spd="slow" advTm="180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167" y="177958"/>
            <a:ext cx="10845520" cy="1760024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Si no crees que tienes suficiente información para responder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6317" y="1937982"/>
            <a:ext cx="9301176" cy="4858603"/>
          </a:xfrm>
        </p:spPr>
        <p:txBody>
          <a:bodyPr anchor="t">
            <a:normAutofit lnSpcReduction="10000"/>
          </a:bodyPr>
          <a:lstStyle/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Nuestro objetivo es proporcionar sugerencias que le permitan responder mejor a todas esas preguntas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Algunos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pensamientos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generales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tx1"/>
                </a:solidFill>
              </a:rPr>
              <a:t>Un análisis agrícola sería una gran herramienta para proporcionar la información necesaria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Para </a:t>
            </a:r>
            <a:r>
              <a:rPr lang="en-US" sz="2600" dirty="0" err="1">
                <a:solidFill>
                  <a:schemeClr val="tx1"/>
                </a:solidFill>
              </a:rPr>
              <a:t>completar</a:t>
            </a:r>
            <a:r>
              <a:rPr lang="en-US" sz="2600" dirty="0">
                <a:solidFill>
                  <a:schemeClr val="tx1"/>
                </a:solidFill>
              </a:rPr>
              <a:t> un </a:t>
            </a:r>
            <a:r>
              <a:rPr lang="en-US" sz="2600" dirty="0" err="1">
                <a:solidFill>
                  <a:schemeClr val="tx1"/>
                </a:solidFill>
              </a:rPr>
              <a:t>análisis</a:t>
            </a:r>
            <a:r>
              <a:rPr lang="en-US" sz="2600" dirty="0">
                <a:solidFill>
                  <a:schemeClr val="tx1"/>
                </a:solidFill>
              </a:rPr>
              <a:t> de la </a:t>
            </a:r>
            <a:r>
              <a:rPr lang="en-US" sz="2600" dirty="0" err="1">
                <a:solidFill>
                  <a:schemeClr val="tx1"/>
                </a:solidFill>
              </a:rPr>
              <a:t>granja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necesita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registros</a:t>
            </a:r>
            <a:r>
              <a:rPr lang="en-US" sz="2600" dirty="0">
                <a:solidFill>
                  <a:schemeClr val="tx1"/>
                </a:solidFill>
              </a:rPr>
              <a:t> de </a:t>
            </a:r>
            <a:r>
              <a:rPr lang="en-US" sz="2600" dirty="0" err="1">
                <a:solidFill>
                  <a:schemeClr val="tx1"/>
                </a:solidFill>
              </a:rPr>
              <a:t>ingresos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gastos</a:t>
            </a:r>
            <a:r>
              <a:rPr lang="en-US" sz="2600" dirty="0">
                <a:solidFill>
                  <a:schemeClr val="tx1"/>
                </a:solidFill>
              </a:rPr>
              <a:t> e </a:t>
            </a:r>
            <a:r>
              <a:rPr lang="en-US" sz="2600" dirty="0" err="1">
                <a:solidFill>
                  <a:schemeClr val="tx1"/>
                </a:solidFill>
              </a:rPr>
              <a:t>inventarios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tx1"/>
                </a:solidFill>
              </a:rPr>
              <a:t>Para realizar un seguimiento de sus ingresos, gastos e inventarios, debe desarrollar el hábito de pensar primero en los registros.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E94333A-FEBF-44C5-947E-B9F69B7961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49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0"/>
    </mc:Choice>
    <mc:Fallback xmlns="">
      <p:transition spd="slow" advTm="4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8"/>
            <a:ext cx="10269183" cy="1139687"/>
          </a:xfrm>
        </p:spPr>
        <p:txBody>
          <a:bodyPr/>
          <a:lstStyle/>
          <a:p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definiciones</a:t>
            </a:r>
            <a:r>
              <a:rPr lang="en-US" dirty="0"/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8204" y="1317644"/>
            <a:ext cx="9301176" cy="5717777"/>
          </a:xfrm>
        </p:spPr>
        <p:txBody>
          <a:bodyPr anchor="t">
            <a:normAutofit lnSpcReduction="10000"/>
          </a:bodyPr>
          <a:lstStyle/>
          <a:p>
            <a:pPr lvl="0"/>
            <a:r>
              <a:rPr lang="en-US" sz="3000" u="sng" dirty="0" err="1">
                <a:solidFill>
                  <a:srgbClr val="0000CC"/>
                </a:solidFill>
              </a:rPr>
              <a:t>Mantenimiento</a:t>
            </a:r>
            <a:r>
              <a:rPr lang="en-US" sz="3000" u="sng" dirty="0">
                <a:solidFill>
                  <a:srgbClr val="0000CC"/>
                </a:solidFill>
              </a:rPr>
              <a:t> de </a:t>
            </a:r>
            <a:r>
              <a:rPr lang="en-US" sz="3000" u="sng" dirty="0" err="1">
                <a:solidFill>
                  <a:srgbClr val="0000CC"/>
                </a:solidFill>
              </a:rPr>
              <a:t>registros</a:t>
            </a:r>
            <a:r>
              <a:rPr lang="en-US" sz="3000" dirty="0">
                <a:solidFill>
                  <a:schemeClr val="tx1"/>
                </a:solidFill>
              </a:rPr>
              <a:t>:  </a:t>
            </a:r>
            <a:r>
              <a:rPr lang="es-ES" sz="3000" dirty="0">
                <a:solidFill>
                  <a:schemeClr val="tx1"/>
                </a:solidFill>
              </a:rPr>
              <a:t>El </a:t>
            </a:r>
            <a:r>
              <a:rPr lang="es-ES" sz="3000" b="1" u="sng" dirty="0">
                <a:solidFill>
                  <a:schemeClr val="tx1"/>
                </a:solidFill>
              </a:rPr>
              <a:t>hábito</a:t>
            </a:r>
            <a:r>
              <a:rPr lang="es-ES" sz="3000" dirty="0">
                <a:solidFill>
                  <a:schemeClr val="tx1"/>
                </a:solidFill>
              </a:rPr>
              <a:t> de rastrear todos los ingresos y gastos de un negocio agrícola registrando toda la actividad empresarial utilizando registros en papel o de computadora</a:t>
            </a:r>
          </a:p>
          <a:p>
            <a:pPr lvl="0"/>
            <a:r>
              <a:rPr lang="en-US" sz="3000" u="sng" dirty="0" err="1">
                <a:solidFill>
                  <a:srgbClr val="0000CC"/>
                </a:solidFill>
              </a:rPr>
              <a:t>Análisis</a:t>
            </a:r>
            <a:r>
              <a:rPr lang="en-US" sz="3000" u="sng" dirty="0">
                <a:solidFill>
                  <a:srgbClr val="0000CC"/>
                </a:solidFill>
              </a:rPr>
              <a:t> </a:t>
            </a:r>
            <a:r>
              <a:rPr lang="en-US" sz="3000" u="sng" dirty="0" err="1">
                <a:solidFill>
                  <a:srgbClr val="0000CC"/>
                </a:solidFill>
              </a:rPr>
              <a:t>financiero</a:t>
            </a:r>
            <a:r>
              <a:rPr lang="en-US" sz="3000" dirty="0"/>
              <a:t>:  </a:t>
            </a:r>
            <a:r>
              <a:rPr lang="es-ES" sz="3000" dirty="0">
                <a:solidFill>
                  <a:schemeClr val="tx1"/>
                </a:solidFill>
              </a:rPr>
              <a:t>Cálculo de factores financieros utilizando sus </a:t>
            </a:r>
            <a:r>
              <a:rPr lang="es-ES" sz="3000" b="1" u="sng" dirty="0">
                <a:solidFill>
                  <a:schemeClr val="tx1"/>
                </a:solidFill>
              </a:rPr>
              <a:t>registros</a:t>
            </a:r>
            <a:r>
              <a:rPr lang="es-ES" sz="3000" dirty="0">
                <a:solidFill>
                  <a:schemeClr val="tx1"/>
                </a:solidFill>
              </a:rPr>
              <a:t> para ayudar a tomar mejores decisiones sobre su negocio... anualmente</a:t>
            </a:r>
          </a:p>
          <a:p>
            <a:pPr lvl="0"/>
            <a:r>
              <a:rPr lang="en-US" sz="3000" u="sng" dirty="0">
                <a:solidFill>
                  <a:srgbClr val="0000CC"/>
                </a:solidFill>
              </a:rPr>
              <a:t>Benchmarking </a:t>
            </a:r>
            <a:r>
              <a:rPr lang="en-US" sz="3000" u="sng" dirty="0" err="1">
                <a:solidFill>
                  <a:srgbClr val="0000CC"/>
                </a:solidFill>
              </a:rPr>
              <a:t>financiero</a:t>
            </a:r>
            <a:r>
              <a:rPr lang="en-US" sz="3000" u="sng" dirty="0">
                <a:solidFill>
                  <a:srgbClr val="0000CC"/>
                </a:solidFill>
              </a:rPr>
              <a:t> </a:t>
            </a:r>
            <a:r>
              <a:rPr lang="en-US" sz="3000" u="sng" dirty="0" err="1">
                <a:solidFill>
                  <a:srgbClr val="0000CC"/>
                </a:solidFill>
              </a:rPr>
              <a:t>agrícola</a:t>
            </a:r>
            <a:r>
              <a:rPr lang="en-US" sz="3000" dirty="0"/>
              <a:t>: </a:t>
            </a:r>
            <a:r>
              <a:rPr lang="es-ES" sz="3000" dirty="0">
                <a:solidFill>
                  <a:schemeClr val="tx1"/>
                </a:solidFill>
              </a:rPr>
              <a:t>Averiguar cómo se compara su granja (</a:t>
            </a:r>
            <a:r>
              <a:rPr lang="es-ES" sz="3000" b="1" u="sng" dirty="0">
                <a:solidFill>
                  <a:schemeClr val="tx1"/>
                </a:solidFill>
              </a:rPr>
              <a:t>análisis</a:t>
            </a:r>
            <a:r>
              <a:rPr lang="es-ES" sz="3000" dirty="0">
                <a:solidFill>
                  <a:schemeClr val="tx1"/>
                </a:solidFill>
              </a:rPr>
              <a:t>) con otras granjas como la suya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DE6D2D-84EF-40DE-99D8-4D15314D7A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27966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8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4"/>
    </mc:Choice>
    <mc:Fallback xmlns="">
      <p:transition spd="slow" advTm="5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568152" cy="255949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Veamos algunos ejemplos de informes que puede utilizar si proporciona la información necesaria</a:t>
            </a:r>
            <a:r>
              <a:rPr lang="en-US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94" y="3620219"/>
            <a:ext cx="10105218" cy="2903411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u="sng" dirty="0" err="1">
                <a:solidFill>
                  <a:srgbClr val="FF6600"/>
                </a:solidFill>
              </a:rPr>
              <a:t>Análisis</a:t>
            </a:r>
            <a:r>
              <a:rPr lang="en-US" sz="3600" u="sng" dirty="0">
                <a:solidFill>
                  <a:srgbClr val="FF6600"/>
                </a:solidFill>
              </a:rPr>
              <a:t> de </a:t>
            </a:r>
            <a:r>
              <a:rPr lang="en-US" sz="3600" u="sng" dirty="0" err="1">
                <a:solidFill>
                  <a:srgbClr val="FF6600"/>
                </a:solidFill>
              </a:rPr>
              <a:t>granjas</a:t>
            </a:r>
            <a:r>
              <a:rPr lang="en-US" sz="3600" u="sng" dirty="0">
                <a:solidFill>
                  <a:srgbClr val="FF6600"/>
                </a:solidFill>
              </a:rPr>
              <a:t> </a:t>
            </a:r>
            <a:r>
              <a:rPr lang="en-US" sz="3600" u="sng" dirty="0" err="1">
                <a:solidFill>
                  <a:srgbClr val="FF6600"/>
                </a:solidFill>
              </a:rPr>
              <a:t>vegetales</a:t>
            </a:r>
            <a:r>
              <a:rPr lang="en-US" sz="3600" u="sng" dirty="0">
                <a:solidFill>
                  <a:srgbClr val="FF6600"/>
                </a:solidFill>
              </a:rPr>
              <a:t> </a:t>
            </a:r>
            <a:r>
              <a:rPr lang="en-US" sz="3600" dirty="0">
                <a:solidFill>
                  <a:srgbClr val="0000CC"/>
                </a:solidFill>
              </a:rPr>
              <a:t>– </a:t>
            </a:r>
            <a:r>
              <a:rPr lang="es-ES" sz="3600" dirty="0">
                <a:solidFill>
                  <a:srgbClr val="0000CC"/>
                </a:solidFill>
              </a:rPr>
              <a:t>Cómo se ve la granja individual</a:t>
            </a:r>
            <a:endParaRPr lang="en-US" sz="3600" dirty="0">
              <a:solidFill>
                <a:srgbClr val="0000CC"/>
              </a:solidFill>
            </a:endParaRPr>
          </a:p>
          <a:p>
            <a:pPr marL="457200" lvl="0" indent="-457200">
              <a:buClr>
                <a:srgbClr val="F5F8EE"/>
              </a:buClr>
              <a:buFont typeface="Arial" panose="020B0604020202020204" pitchFamily="34" charset="0"/>
              <a:buChar char="•"/>
            </a:pPr>
            <a:r>
              <a:rPr lang="es-ES" sz="3600" u="sng" dirty="0">
                <a:solidFill>
                  <a:srgbClr val="F5F8EE"/>
                </a:solidFill>
              </a:rPr>
              <a:t>Informe "Promedio" de Productores Vegetales </a:t>
            </a:r>
            <a:r>
              <a:rPr lang="en-US" sz="3600" dirty="0">
                <a:solidFill>
                  <a:srgbClr val="F5F8EE"/>
                </a:solidFill>
              </a:rPr>
              <a:t>– </a:t>
            </a:r>
            <a:r>
              <a:rPr lang="es-ES" sz="3600" dirty="0">
                <a:solidFill>
                  <a:srgbClr val="F5F8EE"/>
                </a:solidFill>
              </a:rPr>
              <a:t>Cómo se ve un grupo similar</a:t>
            </a:r>
            <a:endParaRPr lang="en-US" sz="3200" dirty="0">
              <a:solidFill>
                <a:srgbClr val="F5F8EE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FB048E-F6F3-4E4F-BD3C-DA97A5EB68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0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8"/>
    </mc:Choice>
    <mc:Fallback xmlns="">
      <p:transition spd="slow" advTm="1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0DE4E-6889-42B7-B4AE-7028DC760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521" y="194552"/>
            <a:ext cx="10453355" cy="61364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F1942A-6CBC-4DF4-9012-F6584C34E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40"/>
    </mc:Choice>
    <mc:Fallback xmlns="">
      <p:transition spd="slow" advTm="117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568152" cy="255949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Veamos algunos ejemplos de informes que puede utilizar si proporciona la información necesaria</a:t>
            </a:r>
            <a:r>
              <a:rPr lang="en-US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94" y="3620219"/>
            <a:ext cx="10105218" cy="2903411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u="sng" dirty="0" err="1">
                <a:solidFill>
                  <a:srgbClr val="FF6600"/>
                </a:solidFill>
              </a:rPr>
              <a:t>Análisis</a:t>
            </a:r>
            <a:r>
              <a:rPr lang="en-US" sz="3600" u="sng" dirty="0">
                <a:solidFill>
                  <a:srgbClr val="FF6600"/>
                </a:solidFill>
              </a:rPr>
              <a:t> de </a:t>
            </a:r>
            <a:r>
              <a:rPr lang="en-US" sz="3600" u="sng" dirty="0" err="1">
                <a:solidFill>
                  <a:srgbClr val="FF6600"/>
                </a:solidFill>
              </a:rPr>
              <a:t>granjas</a:t>
            </a:r>
            <a:r>
              <a:rPr lang="en-US" sz="3600" u="sng" dirty="0">
                <a:solidFill>
                  <a:srgbClr val="FF6600"/>
                </a:solidFill>
              </a:rPr>
              <a:t> </a:t>
            </a:r>
            <a:r>
              <a:rPr lang="en-US" sz="3600" u="sng" dirty="0" err="1">
                <a:solidFill>
                  <a:srgbClr val="FF6600"/>
                </a:solidFill>
              </a:rPr>
              <a:t>vegetales</a:t>
            </a:r>
            <a:r>
              <a:rPr lang="en-US" sz="3600" u="sng" dirty="0">
                <a:solidFill>
                  <a:srgbClr val="FF6600"/>
                </a:solidFill>
              </a:rPr>
              <a:t> </a:t>
            </a:r>
            <a:r>
              <a:rPr lang="en-US" sz="3600" dirty="0">
                <a:solidFill>
                  <a:srgbClr val="0000CC"/>
                </a:solidFill>
              </a:rPr>
              <a:t>– </a:t>
            </a:r>
            <a:r>
              <a:rPr lang="es-ES" sz="3600" dirty="0">
                <a:solidFill>
                  <a:srgbClr val="0000CC"/>
                </a:solidFill>
              </a:rPr>
              <a:t>Cómo se ve la granja individual</a:t>
            </a:r>
            <a:endParaRPr lang="en-US" sz="3600" dirty="0">
              <a:solidFill>
                <a:srgbClr val="0000CC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u="sng" dirty="0">
                <a:solidFill>
                  <a:srgbClr val="FF6600"/>
                </a:solidFill>
              </a:rPr>
              <a:t>Informe "Promedio" de Productores Vegetales </a:t>
            </a:r>
            <a:r>
              <a:rPr lang="en-US" sz="3600" dirty="0">
                <a:solidFill>
                  <a:srgbClr val="0000CC"/>
                </a:solidFill>
              </a:rPr>
              <a:t>– </a:t>
            </a:r>
            <a:r>
              <a:rPr lang="es-ES" sz="3600" dirty="0">
                <a:solidFill>
                  <a:srgbClr val="0000CC"/>
                </a:solidFill>
              </a:rPr>
              <a:t>Cómo se ve un grupo similar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19C784-CB0B-471D-8D5F-1F927380F1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4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9"/>
    </mc:Choice>
    <mc:Fallback xmlns="">
      <p:transition spd="slow" advTm="1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413B26-24D2-4782-A881-74C0F66EF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594" y="0"/>
            <a:ext cx="4946586" cy="6833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8F4CE-F863-47B2-8D75-54A43D724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158" y="24736"/>
            <a:ext cx="511284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937D40-AF1D-4D19-AAD7-32C09F89A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84"/>
    </mc:Choice>
    <mc:Fallback xmlns="">
      <p:transition spd="slow" advTm="157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0"/>
            <a:ext cx="11634216" cy="1139687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CC"/>
                </a:solidFill>
              </a:rPr>
              <a:t>¿Qué tan importante es $1,000 para usted</a:t>
            </a:r>
            <a:r>
              <a:rPr lang="en-US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216" y="1317645"/>
            <a:ext cx="9917472" cy="5540354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¿Qué podría comprar para el negocio agrícola?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¿Qué podría comprar para su uso personal?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¿Invertirías eso en una cuenta de jubilación?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¿Lo usarías para ayudar a tomarte un tiempo libre en forma de vacaciones?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¿O, no es tan valioso porque esa cantidad de dinero no es suficiente para importar?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34334E-F858-4A7A-A09E-F7FFFA980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37694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1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3"/>
    </mc:Choice>
    <mc:Fallback xmlns="">
      <p:transition spd="slow" advTm="5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732" y="304478"/>
            <a:ext cx="10499900" cy="1673846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rgbClr val="0000CC"/>
                </a:solidFill>
              </a:rPr>
              <a:t>¿Cómo saber si en este momento está llevando a su bolsillo todas las sumas globales posibles de $ 1,000?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215" y="2048015"/>
            <a:ext cx="9917472" cy="4582823"/>
          </a:xfrm>
        </p:spPr>
        <p:txBody>
          <a:bodyPr anchor="t"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¿Ha contabilizado cada dólar ... cuando totaliza sus ingresos brutos?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¿Qué insumos debe cambiar para reducir costos y mejorar los ingresos?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¿Qué cultivo o animal que usted crías produce más ingresos y podría expandirse?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¿Hay algún nuevo cultivo que usted podría aumentar que pueda proporcionar más ingresos?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¿Está generando tantos ingresos de cultivos y animales como granjas similares en su área?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FC898E-FA15-4D2F-B58D-EA0AAD0D18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6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6"/>
    </mc:Choice>
    <mc:Fallback xmlns="">
      <p:transition spd="slow" advTm="54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8"/>
            <a:ext cx="10269183" cy="1139687"/>
          </a:xfrm>
        </p:spPr>
        <p:txBody>
          <a:bodyPr/>
          <a:lstStyle/>
          <a:p>
            <a:r>
              <a:rPr lang="en-US" dirty="0" err="1"/>
              <a:t>Sobre</a:t>
            </a:r>
            <a:r>
              <a:rPr lang="en-US" dirty="0"/>
              <a:t> los </a:t>
            </a:r>
            <a:r>
              <a:rPr lang="en-US" dirty="0" err="1"/>
              <a:t>presentadore</a:t>
            </a:r>
            <a:r>
              <a:rPr lang="en-US" dirty="0"/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3980" y="1317644"/>
            <a:ext cx="9616040" cy="5540355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200" u="sng" dirty="0">
                <a:solidFill>
                  <a:srgbClr val="0000CC"/>
                </a:solidFill>
              </a:rPr>
              <a:t>Bruce Fowler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Licenciado y Máster </a:t>
            </a:r>
            <a:r>
              <a:rPr lang="es-ES" sz="2800" dirty="0" err="1">
                <a:solidFill>
                  <a:schemeClr val="tx1"/>
                </a:solidFill>
              </a:rPr>
              <a:t>Educaci</a:t>
            </a:r>
            <a:r>
              <a:rPr lang="en-US" sz="2800" b="0" i="0" u="none" strike="noStrike" dirty="0" err="1">
                <a:solidFill>
                  <a:srgbClr val="202124"/>
                </a:solidFill>
                <a:effectLst/>
              </a:rPr>
              <a:t>ón</a:t>
            </a:r>
            <a:r>
              <a:rPr lang="es-ES" sz="2800" dirty="0">
                <a:solidFill>
                  <a:schemeClr val="tx1"/>
                </a:solidFill>
              </a:rPr>
              <a:t> en </a:t>
            </a:r>
            <a:r>
              <a:rPr lang="en-US" sz="2800" b="0" i="0" u="none" strike="noStrike" dirty="0" err="1">
                <a:solidFill>
                  <a:srgbClr val="202124"/>
                </a:solidFill>
                <a:effectLst/>
              </a:rPr>
              <a:t>Agrícola</a:t>
            </a:r>
            <a:r>
              <a:rPr lang="es-ES" sz="2800" dirty="0">
                <a:solidFill>
                  <a:schemeClr val="tx1"/>
                </a:solidFill>
              </a:rPr>
              <a:t> de la Universidad de Missouri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Instructor de educación agrícola desde 1985 hasta 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Putnam Co. High School, Hannibal, Mark Twain High School (Ralls Co. Schools)</a:t>
            </a:r>
            <a:endParaRPr lang="es-ES" sz="28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800" dirty="0" err="1">
                <a:solidFill>
                  <a:schemeClr val="tx1"/>
                </a:solidFill>
              </a:rPr>
              <a:t>Coordinadoro</a:t>
            </a:r>
            <a:r>
              <a:rPr lang="es-ES" sz="2800" dirty="0">
                <a:solidFill>
                  <a:schemeClr val="tx1"/>
                </a:solidFill>
              </a:rPr>
              <a:t> de la Asociación de Gestión de Empresas Agrícolas de MO desde 2013 hasta el presente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Actualmente vive en la granja de la familia, parte de la tierra es Century </a:t>
            </a:r>
            <a:r>
              <a:rPr lang="es-ES" sz="2800" dirty="0" err="1">
                <a:solidFill>
                  <a:schemeClr val="tx1"/>
                </a:solidFill>
              </a:rPr>
              <a:t>Farm</a:t>
            </a:r>
            <a:r>
              <a:rPr lang="es-ES" sz="2800" dirty="0">
                <a:solidFill>
                  <a:schemeClr val="tx1"/>
                </a:solidFill>
              </a:rPr>
              <a:t>, comprada en 1848</a:t>
            </a:r>
            <a:r>
              <a:rPr lang="en-US" sz="2800" dirty="0">
                <a:solidFill>
                  <a:schemeClr val="tx1"/>
                </a:solidFill>
              </a:rPr>
              <a:t>(us-2013)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Farm Bureau, </a:t>
            </a:r>
            <a:r>
              <a:rPr lang="en-US" sz="2800" dirty="0" err="1">
                <a:solidFill>
                  <a:schemeClr val="tx1"/>
                </a:solidFill>
              </a:rPr>
              <a:t>miembro</a:t>
            </a:r>
            <a:r>
              <a:rPr lang="en-US" sz="2800" dirty="0">
                <a:solidFill>
                  <a:schemeClr val="tx1"/>
                </a:solidFill>
              </a:rPr>
              <a:t> de MO Cattlemen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8" y="2296084"/>
            <a:ext cx="1939457" cy="2730686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859BF07-6799-4F13-A3FC-6500F95FB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16"/>
    </mc:Choice>
    <mc:Fallback xmlns="">
      <p:transition spd="slow" advTm="5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672" y="177958"/>
            <a:ext cx="10833328" cy="1139687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CC"/>
                </a:solidFill>
              </a:rPr>
              <a:t>¿De qué sirven $ 1,000 de todos modos?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216" y="1317645"/>
            <a:ext cx="10115856" cy="5540354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Si usted toma $20 por semana de su cajón de efectivo cada año, usó $1,040 para algo</a:t>
            </a:r>
            <a:r>
              <a:rPr lang="en-US" sz="3200" dirty="0">
                <a:solidFill>
                  <a:schemeClr val="tx1"/>
                </a:solidFill>
              </a:rPr>
              <a:t>…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Si cuesta $100 por acre por un gasto de cultivo, cubriría ese gasto por ese acre durante 10 años.</a:t>
            </a:r>
            <a:r>
              <a:rPr lang="en-US" sz="3200" dirty="0">
                <a:solidFill>
                  <a:schemeClr val="tx1"/>
                </a:solidFill>
              </a:rPr>
              <a:t>…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Proporcionaría un extra de $83.33 por mes para los comestibles u otro gasto de vida familiar</a:t>
            </a:r>
            <a:r>
              <a:rPr lang="en-US" sz="3200" dirty="0">
                <a:solidFill>
                  <a:schemeClr val="tx1"/>
                </a:solidFill>
              </a:rPr>
              <a:t>…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/>
                </a:solidFill>
              </a:rPr>
              <a:t>Si se invierte una vez, con un rendimiento del 6%, tendría $ 2,000 en 12 años... $ 4,000 en 24... $ 8,000 en 36... etc.</a:t>
            </a:r>
            <a:r>
              <a:rPr lang="en-US" sz="3200" dirty="0">
                <a:solidFill>
                  <a:schemeClr val="tx1"/>
                </a:solidFill>
              </a:rPr>
              <a:t>(La </a:t>
            </a:r>
            <a:r>
              <a:rPr lang="en-US" sz="3200" dirty="0" err="1">
                <a:solidFill>
                  <a:schemeClr val="tx1"/>
                </a:solidFill>
              </a:rPr>
              <a:t>regla</a:t>
            </a:r>
            <a:r>
              <a:rPr lang="en-US" sz="3200" dirty="0">
                <a:solidFill>
                  <a:schemeClr val="tx1"/>
                </a:solidFill>
              </a:rPr>
              <a:t> del 72)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C3F2E3B-49F0-403E-860F-2C3300870F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9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57"/>
    </mc:Choice>
    <mc:Fallback xmlns="">
      <p:transition spd="slow" advTm="5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8"/>
            <a:ext cx="10269183" cy="1139687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CC"/>
                </a:solidFill>
              </a:rPr>
              <a:t>¿Por qué todo esto habla de $ 1,000?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215" y="1528549"/>
            <a:ext cx="9917472" cy="5063320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Cada $ 1,000 que ingresa a su negocio </a:t>
            </a:r>
            <a:r>
              <a:rPr lang="es-ES" sz="3600" b="1" dirty="0">
                <a:solidFill>
                  <a:schemeClr val="tx1"/>
                </a:solidFill>
              </a:rPr>
              <a:t>cuenta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….</a:t>
            </a:r>
            <a:r>
              <a:rPr lang="es-ES" sz="3600" dirty="0">
                <a:solidFill>
                  <a:schemeClr val="tx1"/>
                </a:solidFill>
              </a:rPr>
              <a:t> ya sea que venga en $100 a la vez, $10 dólares a la vez, o $1 a la vez... Suma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El seguimiento del dinero, grande y pequeño, es fundamental para tomar buenas decisiones de negocios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3ED5DBE-B3B4-4802-A665-8ABC3CA90E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7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25"/>
    </mc:Choice>
    <mc:Fallback xmlns="">
      <p:transition spd="slow" advTm="84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568152" cy="255949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Veamos algunos ejemplos de informes que puede utilizar si proporciona la información necesaria</a:t>
            </a:r>
            <a:r>
              <a:rPr lang="en-US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94" y="3620219"/>
            <a:ext cx="10242776" cy="2078967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FF6600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Hoja de balance de la granja de vegetal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CC"/>
              </a:solidFill>
            </a:endParaRPr>
          </a:p>
          <a:p>
            <a:pPr marL="457200" indent="-457200">
              <a:buClr>
                <a:srgbClr val="F5F8EE"/>
              </a:buClr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F5F8EE"/>
                </a:solidFill>
              </a:rPr>
              <a:t>Balance de la granja vegetal con detalle</a:t>
            </a:r>
            <a:r>
              <a:rPr lang="en-US" sz="3600" dirty="0">
                <a:solidFill>
                  <a:srgbClr val="F5F8EE"/>
                </a:solidFill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CC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CF47D7-CF08-4F8D-9086-0CDDEC457D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8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7"/>
    </mc:Choice>
    <mc:Fallback xmlns="">
      <p:transition spd="slow" advTm="41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703667-05C6-4499-9C5C-2FDAA6658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080" y="2344366"/>
            <a:ext cx="6572115" cy="4122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C8762C-9D88-4F7A-8642-AC653D4CD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66" y="1"/>
            <a:ext cx="5554590" cy="56031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E70A9F-15BD-4417-88E0-B9581C5DE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63"/>
    </mc:Choice>
    <mc:Fallback xmlns="">
      <p:transition spd="slow" advTm="16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568152" cy="255949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Veamos algunos ejemplos de informes que puede utilizar si proporciona la información necesaria</a:t>
            </a:r>
            <a:r>
              <a:rPr lang="en-US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94" y="3620219"/>
            <a:ext cx="10242776" cy="2078967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FF6600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Hoja de balance de la granja de vegetal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0000CC"/>
                </a:solidFill>
                <a:hlinkClick r:id="rId7" action="ppaction://hlinkfile"/>
              </a:rPr>
              <a:t>Balance de la granja vegetal con detalle</a:t>
            </a:r>
            <a:r>
              <a:rPr lang="en-US" sz="3600" dirty="0">
                <a:solidFill>
                  <a:srgbClr val="0000CC"/>
                </a:solidFill>
                <a:hlinkClick r:id="rId7" action="ppaction://hlinkfile"/>
              </a:rPr>
              <a:t> </a:t>
            </a:r>
            <a:endParaRPr lang="en-US" sz="3600" dirty="0">
              <a:solidFill>
                <a:srgbClr val="0000CC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CC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3E918A-702E-435A-BF98-3873004C05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7"/>
    </mc:Choice>
    <mc:Fallback xmlns="">
      <p:transition spd="slow" advTm="12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FEA01C-C2C7-4CDA-87FC-B872543CB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11279" cy="4844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CA1FE-2D8A-4443-BABA-82B8F2895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609" y="2305457"/>
            <a:ext cx="6207391" cy="43969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16813F-4E73-40FC-84EC-DE6EEB4CF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59"/>
    </mc:Choice>
    <mc:Fallback xmlns="">
      <p:transition spd="slow" advTm="23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9462580" cy="2271623"/>
          </a:xfrm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adelante</a:t>
            </a:r>
            <a:r>
              <a:rPr lang="en-US" b="1" dirty="0">
                <a:solidFill>
                  <a:srgbClr val="C00000"/>
                </a:solidFill>
              </a:rPr>
              <a:t> a los </a:t>
            </a:r>
            <a:r>
              <a:rPr lang="en-US" b="1" dirty="0" err="1">
                <a:solidFill>
                  <a:srgbClr val="C00000"/>
                </a:solidFill>
              </a:rPr>
              <a:t>registros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agrícolas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794959"/>
            <a:ext cx="8915399" cy="31149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¿Por </a:t>
            </a:r>
            <a:r>
              <a:rPr lang="en-US" sz="2800" dirty="0" err="1">
                <a:solidFill>
                  <a:schemeClr val="tx1"/>
                </a:solidFill>
              </a:rPr>
              <a:t>qué</a:t>
            </a:r>
            <a:r>
              <a:rPr lang="en-US" sz="2800" dirty="0">
                <a:solidFill>
                  <a:schemeClr val="tx1"/>
                </a:solidFill>
              </a:rPr>
              <a:t> los </a:t>
            </a:r>
            <a:r>
              <a:rPr lang="en-US" sz="2800" dirty="0" err="1">
                <a:solidFill>
                  <a:schemeClr val="tx1"/>
                </a:solidFill>
              </a:rPr>
              <a:t>conservarlos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¿Qué hay de tus registros actuales?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¿En qué consiste un buen conjunto de registros?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¿Cuáles son algunas "reglas" para llevar registros?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7997FC-F621-42C6-9F03-2A9227149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5"/>
    </mc:Choice>
    <mc:Fallback xmlns="">
      <p:transition spd="slow" advTm="43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732" y="304478"/>
            <a:ext cx="10198148" cy="1673846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rgbClr val="0000CC"/>
                </a:solidFill>
              </a:rPr>
              <a:t>Si no le debe dinero a nadie, está asumiendo todo el riesgo en su negocio</a:t>
            </a:r>
            <a:r>
              <a:rPr lang="en-US" sz="2800" b="1" dirty="0">
                <a:solidFill>
                  <a:srgbClr val="0000CC"/>
                </a:solidFill>
              </a:rPr>
              <a:t>…</a:t>
            </a:r>
            <a:br>
              <a:rPr lang="en-US" sz="2800" b="1" dirty="0">
                <a:solidFill>
                  <a:srgbClr val="0000CC"/>
                </a:solidFill>
              </a:rPr>
            </a:br>
            <a:r>
              <a:rPr lang="es-ES" sz="2800" b="1" dirty="0">
                <a:solidFill>
                  <a:srgbClr val="0000CC"/>
                </a:solidFill>
              </a:rPr>
              <a:t>¿Qué </a:t>
            </a:r>
            <a:r>
              <a:rPr lang="es-ES" sz="2800" b="1" u="sng" dirty="0">
                <a:solidFill>
                  <a:srgbClr val="0000CC"/>
                </a:solidFill>
              </a:rPr>
              <a:t>hábitos</a:t>
            </a:r>
            <a:r>
              <a:rPr lang="es-ES" sz="2800" b="1" dirty="0">
                <a:solidFill>
                  <a:srgbClr val="0000CC"/>
                </a:solidFill>
              </a:rPr>
              <a:t> has desarrollado para controlar ese riesgo?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4464" y="1858234"/>
            <a:ext cx="9917472" cy="4904875"/>
          </a:xfrm>
        </p:spPr>
        <p:txBody>
          <a:bodyPr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</a:rPr>
              <a:t>¿Se </a:t>
            </a:r>
            <a:r>
              <a:rPr lang="en-US" sz="2200" b="1" dirty="0" err="1">
                <a:solidFill>
                  <a:srgbClr val="C00000"/>
                </a:solidFill>
              </a:rPr>
              <a:t>asegura</a:t>
            </a:r>
            <a:r>
              <a:rPr lang="en-US" sz="2200" b="1" dirty="0">
                <a:solidFill>
                  <a:srgbClr val="C00000"/>
                </a:solidFill>
              </a:rPr>
              <a:t> de que se </a:t>
            </a:r>
            <a:r>
              <a:rPr lang="en-US" sz="2200" b="1" dirty="0" err="1">
                <a:solidFill>
                  <a:srgbClr val="C00000"/>
                </a:solidFill>
              </a:rPr>
              <a:t>anoten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todos</a:t>
            </a:r>
            <a:r>
              <a:rPr lang="en-US" sz="2200" b="1" dirty="0">
                <a:solidFill>
                  <a:srgbClr val="C00000"/>
                </a:solidFill>
              </a:rPr>
              <a:t> los </a:t>
            </a:r>
            <a:r>
              <a:rPr lang="en-US" sz="2200" b="1" dirty="0" err="1">
                <a:solidFill>
                  <a:srgbClr val="C00000"/>
                </a:solidFill>
              </a:rPr>
              <a:t>ingresos</a:t>
            </a:r>
            <a:r>
              <a:rPr lang="en-US" sz="2200" b="1" dirty="0">
                <a:solidFill>
                  <a:srgbClr val="C00000"/>
                </a:solidFill>
              </a:rPr>
              <a:t> antes de </a:t>
            </a:r>
            <a:r>
              <a:rPr lang="en-US" sz="2200" b="1" dirty="0" err="1">
                <a:solidFill>
                  <a:srgbClr val="C00000"/>
                </a:solidFill>
              </a:rPr>
              <a:t>retirarlos</a:t>
            </a:r>
            <a:r>
              <a:rPr lang="en-US" sz="2200" b="1" dirty="0">
                <a:solidFill>
                  <a:srgbClr val="C00000"/>
                </a:solidFill>
              </a:rPr>
              <a:t> para </a:t>
            </a:r>
            <a:r>
              <a:rPr lang="en-US" sz="2200" b="1" dirty="0" err="1">
                <a:solidFill>
                  <a:srgbClr val="C00000"/>
                </a:solidFill>
              </a:rPr>
              <a:t>uso</a:t>
            </a:r>
            <a:r>
              <a:rPr lang="en-US" sz="2200" b="1" dirty="0">
                <a:solidFill>
                  <a:srgbClr val="C00000"/>
                </a:solidFill>
              </a:rPr>
              <a:t> personal o </a:t>
            </a:r>
            <a:r>
              <a:rPr lang="en-US" sz="2200" b="1" dirty="0" err="1">
                <a:solidFill>
                  <a:srgbClr val="C00000"/>
                </a:solidFill>
              </a:rPr>
              <a:t>uso</a:t>
            </a:r>
            <a:r>
              <a:rPr lang="en-US" sz="2200" b="1" dirty="0">
                <a:solidFill>
                  <a:srgbClr val="C00000"/>
                </a:solidFill>
              </a:rPr>
              <a:t> para </a:t>
            </a:r>
            <a:r>
              <a:rPr lang="en-US" sz="2200" b="1" dirty="0" err="1">
                <a:solidFill>
                  <a:srgbClr val="C00000"/>
                </a:solidFill>
              </a:rPr>
              <a:t>negocios</a:t>
            </a:r>
            <a:r>
              <a:rPr lang="en-US" sz="2200" b="1" dirty="0">
                <a:solidFill>
                  <a:srgbClr val="C00000"/>
                </a:solidFill>
              </a:rPr>
              <a:t>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C00000"/>
                </a:solidFill>
              </a:rPr>
              <a:t>¿Realiza un seguimiento de los </a:t>
            </a:r>
            <a:r>
              <a:rPr lang="es-ES" sz="2200" b="1" u="sng" dirty="0">
                <a:solidFill>
                  <a:srgbClr val="C00000"/>
                </a:solidFill>
              </a:rPr>
              <a:t>gastos</a:t>
            </a:r>
            <a:r>
              <a:rPr lang="es-ES" sz="2200" b="1" dirty="0">
                <a:solidFill>
                  <a:srgbClr val="C00000"/>
                </a:solidFill>
              </a:rPr>
              <a:t> para saber que los cambios que realice han sido beneficiosos?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C00000"/>
                </a:solidFill>
              </a:rPr>
              <a:t>¿Tiene planes para el próximo año basándose en lo que registró de este año?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C00000"/>
                </a:solidFill>
              </a:rPr>
              <a:t>¿Producirá cosechas el próximo año en base a la cantidad que comercializó este año?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C00000"/>
                </a:solidFill>
              </a:rPr>
              <a:t>¿Ha registrado los gastos de producción de cada cultivo o animal, o los ingresos de cada cultivo o animal?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C00000"/>
                </a:solidFill>
              </a:rPr>
              <a:t>¿Qué procedimiento (hábito) utiliza para determinar cuántos ingresos netos tuvo este año?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5651B3-3EF3-4472-BF10-958A2F167B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99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05"/>
    </mc:Choice>
    <mc:Fallback xmlns="">
      <p:transition spd="slow" advTm="157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00" y="0"/>
            <a:ext cx="9966385" cy="1673846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rgbClr val="0000CC"/>
                </a:solidFill>
              </a:rPr>
              <a:t>Si no le debe dinero a nadie, está asumiendo todo el riesgo en su negocio</a:t>
            </a:r>
            <a:r>
              <a:rPr lang="en-US" sz="2800" b="1" dirty="0">
                <a:solidFill>
                  <a:srgbClr val="0000CC"/>
                </a:solidFill>
              </a:rPr>
              <a:t>…</a:t>
            </a:r>
            <a:br>
              <a:rPr lang="en-US" sz="2800" b="1" dirty="0">
                <a:solidFill>
                  <a:srgbClr val="0000CC"/>
                </a:solidFill>
              </a:rPr>
            </a:br>
            <a:r>
              <a:rPr lang="en-US" sz="2800" b="1" dirty="0">
                <a:solidFill>
                  <a:srgbClr val="0000CC"/>
                </a:solidFill>
              </a:rPr>
              <a:t>¿</a:t>
            </a:r>
            <a:r>
              <a:rPr lang="es-ES" sz="2800" b="1" dirty="0">
                <a:solidFill>
                  <a:srgbClr val="0000CC"/>
                </a:solidFill>
              </a:rPr>
              <a:t>Qué hábitos ha desarrollado para controlar ese riesgo</a:t>
            </a:r>
            <a:r>
              <a:rPr lang="en-US" sz="2800" b="1" dirty="0">
                <a:solidFill>
                  <a:srgbClr val="0000CC"/>
                </a:solidFill>
              </a:rPr>
              <a:t>?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6176" y="1574770"/>
            <a:ext cx="9917472" cy="4904875"/>
          </a:xfrm>
        </p:spPr>
        <p:txBody>
          <a:bodyPr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C00000"/>
                </a:solidFill>
              </a:rPr>
              <a:t>¿Se anotan todos los ingresos antes de sacar y realiza un </a:t>
            </a:r>
            <a:r>
              <a:rPr lang="es-ES" sz="2800" u="sng" dirty="0">
                <a:solidFill>
                  <a:srgbClr val="C00000"/>
                </a:solidFill>
              </a:rPr>
              <a:t>seguimiento</a:t>
            </a:r>
            <a:r>
              <a:rPr lang="es-ES" sz="2800" dirty="0">
                <a:solidFill>
                  <a:srgbClr val="C00000"/>
                </a:solidFill>
              </a:rPr>
              <a:t> de los gastos para saber que los cambios han sido beneficiosos?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C00000"/>
                </a:solidFill>
              </a:rPr>
              <a:t>¿Planea para el próximo año en función de la producción de este año y la planta en función de la cantidad que comercializó este año?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C00000"/>
                </a:solidFill>
              </a:rPr>
              <a:t>¿Ha registrado los gastos de producción de cada cultivo o animal, o los ingresos de cada cultivo o animal?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C00000"/>
                </a:solidFill>
              </a:rPr>
              <a:t>¿Qué procedimiento (hábito) utiliza para determinar cuántos ingresos netos tuvo este año?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29D04F-1923-467A-94B3-304C304FBD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0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73"/>
    </mc:Choice>
    <mc:Fallback xmlns="">
      <p:transition spd="slow" advTm="89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653" y="627029"/>
            <a:ext cx="9603275" cy="926475"/>
          </a:xfrm>
        </p:spPr>
        <p:txBody>
          <a:bodyPr>
            <a:normAutofit fontScale="90000"/>
          </a:bodyPr>
          <a:lstStyle/>
          <a:p>
            <a:r>
              <a:rPr lang="en-US" sz="3600" b="1" i="1" cap="none" dirty="0" err="1">
                <a:solidFill>
                  <a:srgbClr val="0000CC"/>
                </a:solidFill>
              </a:rPr>
              <a:t>Razones</a:t>
            </a:r>
            <a:r>
              <a:rPr lang="en-US" sz="3600" b="1" i="1" cap="none" dirty="0">
                <a:solidFill>
                  <a:srgbClr val="0000CC"/>
                </a:solidFill>
              </a:rPr>
              <a:t> </a:t>
            </a:r>
            <a:r>
              <a:rPr lang="en-US" sz="3600" b="1" i="1" cap="none" dirty="0" err="1">
                <a:solidFill>
                  <a:srgbClr val="0000CC"/>
                </a:solidFill>
              </a:rPr>
              <a:t>básicas</a:t>
            </a:r>
            <a:r>
              <a:rPr lang="en-US" sz="3600" b="1" i="1" cap="none" dirty="0">
                <a:solidFill>
                  <a:srgbClr val="0000CC"/>
                </a:solidFill>
              </a:rPr>
              <a:t> para </a:t>
            </a:r>
            <a:r>
              <a:rPr lang="en-US" sz="3600" b="1" i="1" cap="none" dirty="0" err="1">
                <a:solidFill>
                  <a:srgbClr val="0000CC"/>
                </a:solidFill>
              </a:rPr>
              <a:t>mantener</a:t>
            </a:r>
            <a:r>
              <a:rPr lang="en-US" sz="3600" b="1" i="1" cap="none" dirty="0">
                <a:solidFill>
                  <a:srgbClr val="0000CC"/>
                </a:solidFill>
              </a:rPr>
              <a:t> </a:t>
            </a:r>
            <a:r>
              <a:rPr lang="en-US" sz="3600" b="1" i="1" cap="none" dirty="0" err="1">
                <a:solidFill>
                  <a:srgbClr val="0000CC"/>
                </a:solidFill>
              </a:rPr>
              <a:t>registros</a:t>
            </a:r>
            <a:r>
              <a:rPr lang="en-US" sz="3600" b="1" i="1" cap="none" dirty="0">
                <a:solidFill>
                  <a:srgbClr val="0000CC"/>
                </a:solidFill>
              </a:rPr>
              <a:t>…</a:t>
            </a:r>
            <a:endParaRPr lang="en-US" sz="3600" cap="none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163" y="1553504"/>
            <a:ext cx="10081371" cy="507930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s-ES" sz="2600" dirty="0"/>
              <a:t>Determinar el nivel de ganancias agrícolas</a:t>
            </a:r>
          </a:p>
          <a:p>
            <a:pPr marL="514350" indent="-514350">
              <a:buAutoNum type="arabicPeriod"/>
            </a:pPr>
            <a:r>
              <a:rPr lang="es-ES" sz="2600" dirty="0"/>
              <a:t>Para determinar un valor neto preciso y observar el progreso financiero.</a:t>
            </a:r>
            <a:r>
              <a:rPr lang="en-US" sz="2600" dirty="0"/>
              <a:t> </a:t>
            </a:r>
          </a:p>
          <a:p>
            <a:pPr marL="514350" indent="-514350">
              <a:buAutoNum type="arabicPeriod"/>
            </a:pPr>
            <a:r>
              <a:rPr lang="es-ES" sz="2600" dirty="0"/>
              <a:t>Determinar las debilidades y fortalezas del negocio total de la agrícola</a:t>
            </a:r>
          </a:p>
          <a:p>
            <a:pPr marL="514350" indent="-514350">
              <a:buAutoNum type="arabicPeriod"/>
            </a:pPr>
            <a:r>
              <a:rPr lang="es-ES" sz="2600" dirty="0"/>
              <a:t>Determinar qué cultivos y animales son los más rentables.</a:t>
            </a:r>
            <a:r>
              <a:rPr lang="en-US" sz="2600" dirty="0"/>
              <a:t> 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600" dirty="0" err="1"/>
              <a:t>Evaluar</a:t>
            </a:r>
            <a:r>
              <a:rPr lang="en-US" sz="2600" dirty="0"/>
              <a:t> el </a:t>
            </a:r>
            <a:r>
              <a:rPr lang="en-US" sz="2600" dirty="0" err="1"/>
              <a:t>gasto</a:t>
            </a:r>
            <a:r>
              <a:rPr lang="en-US" sz="2600" dirty="0"/>
              <a:t> personal. 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600" dirty="0" err="1"/>
              <a:t>Proporcionar</a:t>
            </a:r>
            <a:r>
              <a:rPr lang="en-US" sz="2600" dirty="0"/>
              <a:t> </a:t>
            </a:r>
            <a:r>
              <a:rPr lang="en-US" sz="2600" dirty="0" err="1"/>
              <a:t>información</a:t>
            </a:r>
            <a:r>
              <a:rPr lang="en-US" sz="2600" dirty="0"/>
              <a:t> para </a:t>
            </a:r>
            <a:r>
              <a:rPr lang="es-ES" sz="2600" dirty="0"/>
              <a:t>propósitos del impuesto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77CA5B9-5FFA-4570-84D1-DEA3CF051E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15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41"/>
    </mc:Choice>
    <mc:Fallback xmlns="">
      <p:transition spd="slow" advTm="6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8"/>
            <a:ext cx="10269183" cy="1139687"/>
          </a:xfrm>
        </p:spPr>
        <p:txBody>
          <a:bodyPr/>
          <a:lstStyle/>
          <a:p>
            <a:r>
              <a:rPr lang="en-US" dirty="0" err="1"/>
              <a:t>Sobre</a:t>
            </a:r>
            <a:r>
              <a:rPr lang="en-US" dirty="0"/>
              <a:t> los </a:t>
            </a:r>
            <a:r>
              <a:rPr lang="en-US" dirty="0" err="1"/>
              <a:t>presentadore</a:t>
            </a:r>
            <a:r>
              <a:rPr lang="en-US" dirty="0"/>
              <a:t> 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3980" y="1317644"/>
            <a:ext cx="8915399" cy="5540355"/>
          </a:xfrm>
        </p:spPr>
        <p:txBody>
          <a:bodyPr anchor="t">
            <a:normAutofit fontScale="92500"/>
          </a:bodyPr>
          <a:lstStyle/>
          <a:p>
            <a:r>
              <a:rPr lang="en-US" sz="3200" u="sng" dirty="0">
                <a:solidFill>
                  <a:srgbClr val="0000CC"/>
                </a:solidFill>
              </a:rPr>
              <a:t>DelRay Lecy (</a:t>
            </a:r>
            <a:r>
              <a:rPr lang="en-US" sz="3200" i="1" u="sng" dirty="0">
                <a:solidFill>
                  <a:srgbClr val="0000CC"/>
                </a:solidFill>
              </a:rPr>
              <a:t>Del</a:t>
            </a:r>
            <a:r>
              <a:rPr lang="en-US" sz="3200" u="sng" dirty="0">
                <a:solidFill>
                  <a:srgbClr val="0000CC"/>
                </a:solidFill>
              </a:rPr>
              <a:t>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Licenciado en Educación Agrícola/Agrícola </a:t>
            </a:r>
            <a:r>
              <a:rPr lang="es-ES" sz="2800" dirty="0" err="1">
                <a:solidFill>
                  <a:schemeClr val="tx1"/>
                </a:solidFill>
              </a:rPr>
              <a:t>Economics</a:t>
            </a:r>
            <a:r>
              <a:rPr lang="es-ES" sz="2800" dirty="0">
                <a:solidFill>
                  <a:schemeClr val="tx1"/>
                </a:solidFill>
              </a:rPr>
              <a:t> y Máster en Educación por la Universidad de Minnesota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10 años de experiencia como administración de Agrícola</a:t>
            </a:r>
            <a:r>
              <a:rPr lang="en-US" sz="2800" dirty="0">
                <a:solidFill>
                  <a:schemeClr val="tx1"/>
                </a:solidFill>
              </a:rPr>
              <a:t>/ Instructor de </a:t>
            </a:r>
            <a:r>
              <a:rPr lang="en-US" sz="2800" dirty="0" err="1">
                <a:solidFill>
                  <a:schemeClr val="tx1"/>
                </a:solidFill>
              </a:rPr>
              <a:t>agricultura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postsecundario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26 años de experiencia como decano universitario a cargo de los programas de </a:t>
            </a:r>
            <a:r>
              <a:rPr lang="es-ES" sz="2800" dirty="0" err="1">
                <a:solidFill>
                  <a:schemeClr val="tx1"/>
                </a:solidFill>
              </a:rPr>
              <a:t>Farm</a:t>
            </a:r>
            <a:r>
              <a:rPr lang="es-ES" sz="2800" dirty="0">
                <a:solidFill>
                  <a:schemeClr val="tx1"/>
                </a:solidFill>
              </a:rPr>
              <a:t> Business Management y publicación de datos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Actualmente trabajando con Proyectos Especiales de FBM a través de Central </a:t>
            </a:r>
            <a:r>
              <a:rPr lang="es-ES" sz="2800" dirty="0" err="1">
                <a:solidFill>
                  <a:schemeClr val="tx1"/>
                </a:solidFill>
              </a:rPr>
              <a:t>Lakes</a:t>
            </a:r>
            <a:r>
              <a:rPr lang="es-ES" sz="2800" dirty="0">
                <a:solidFill>
                  <a:schemeClr val="tx1"/>
                </a:solidFill>
              </a:rPr>
              <a:t> </a:t>
            </a:r>
            <a:r>
              <a:rPr lang="es-ES" sz="2800" dirty="0" err="1">
                <a:solidFill>
                  <a:schemeClr val="tx1"/>
                </a:solidFill>
              </a:rPr>
              <a:t>College</a:t>
            </a:r>
            <a:r>
              <a:rPr lang="es-ES" sz="2800" dirty="0">
                <a:solidFill>
                  <a:schemeClr val="tx1"/>
                </a:solidFill>
              </a:rPr>
              <a:t>, MN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2" y="2431816"/>
            <a:ext cx="2270991" cy="2611032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4E62567-855B-47B3-A1D9-D87CCB7CF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0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6"/>
    </mc:Choice>
    <mc:Fallback xmlns="">
      <p:transition spd="slow" advTm="40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652" y="627028"/>
            <a:ext cx="9603275" cy="926475"/>
          </a:xfrm>
        </p:spPr>
        <p:txBody>
          <a:bodyPr>
            <a:normAutofit fontScale="90000"/>
          </a:bodyPr>
          <a:lstStyle/>
          <a:p>
            <a:r>
              <a:rPr lang="en-US" sz="3600" b="1" i="1" cap="none" dirty="0" err="1">
                <a:solidFill>
                  <a:srgbClr val="0000CC"/>
                </a:solidFill>
              </a:rPr>
              <a:t>Razones</a:t>
            </a:r>
            <a:r>
              <a:rPr lang="en-US" sz="3600" b="1" i="1" cap="none" dirty="0">
                <a:solidFill>
                  <a:srgbClr val="0000CC"/>
                </a:solidFill>
              </a:rPr>
              <a:t> </a:t>
            </a:r>
            <a:r>
              <a:rPr lang="en-US" sz="3600" b="1" i="1" cap="none" dirty="0" err="1">
                <a:solidFill>
                  <a:srgbClr val="0000CC"/>
                </a:solidFill>
              </a:rPr>
              <a:t>básicas</a:t>
            </a:r>
            <a:r>
              <a:rPr lang="en-US" sz="3600" b="1" i="1" cap="none" dirty="0">
                <a:solidFill>
                  <a:srgbClr val="0000CC"/>
                </a:solidFill>
              </a:rPr>
              <a:t> para </a:t>
            </a:r>
            <a:r>
              <a:rPr lang="en-US" sz="3600" b="1" i="1" cap="none" dirty="0" err="1">
                <a:solidFill>
                  <a:srgbClr val="0000CC"/>
                </a:solidFill>
              </a:rPr>
              <a:t>mantener</a:t>
            </a:r>
            <a:r>
              <a:rPr lang="en-US" sz="3600" b="1" i="1" cap="none" dirty="0">
                <a:solidFill>
                  <a:srgbClr val="0000CC"/>
                </a:solidFill>
              </a:rPr>
              <a:t> </a:t>
            </a:r>
            <a:r>
              <a:rPr lang="en-US" sz="3600" b="1" i="1" cap="none" dirty="0" err="1">
                <a:solidFill>
                  <a:srgbClr val="0000CC"/>
                </a:solidFill>
              </a:rPr>
              <a:t>registros</a:t>
            </a:r>
            <a:r>
              <a:rPr lang="en-US" sz="3600" b="1" i="1" cap="none" dirty="0">
                <a:solidFill>
                  <a:srgbClr val="0000CC"/>
                </a:solidFill>
              </a:rPr>
              <a:t>…</a:t>
            </a:r>
            <a:endParaRPr lang="en-US" sz="3600" cap="none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9283" y="1401575"/>
            <a:ext cx="10734540" cy="4829397"/>
          </a:xfrm>
        </p:spPr>
        <p:txBody>
          <a:bodyPr>
            <a:noAutofit/>
          </a:bodyPr>
          <a:lstStyle/>
          <a:p>
            <a:pPr marL="514350" indent="-514350">
              <a:buAutoNum type="arabicPeriod" startAt="7"/>
            </a:pPr>
            <a:r>
              <a:rPr lang="es-ES" sz="2600" dirty="0"/>
              <a:t>Proporcionar datos para el flujo de caja y la planificación futura a largo plazo</a:t>
            </a:r>
            <a:r>
              <a:rPr lang="en-US" sz="2600" dirty="0"/>
              <a:t>  </a:t>
            </a:r>
          </a:p>
          <a:p>
            <a:pPr marL="514350" indent="-514350">
              <a:buAutoNum type="arabicPeriod" startAt="7"/>
            </a:pPr>
            <a:r>
              <a:rPr lang="es-ES" sz="2600" dirty="0"/>
              <a:t>Un registro organizado para la documentación del seguro.</a:t>
            </a:r>
            <a:r>
              <a:rPr lang="en-US" sz="2600" dirty="0"/>
              <a:t> </a:t>
            </a:r>
          </a:p>
          <a:p>
            <a:pPr marL="514350" indent="-514350">
              <a:buFont typeface="Wingdings 3" charset="2"/>
              <a:buAutoNum type="arabicPeriod" startAt="7"/>
            </a:pPr>
            <a:r>
              <a:rPr lang="es-ES" sz="2600" dirty="0"/>
              <a:t>Para conservar información, un registro histórico, sobre el negocio para mayor referencia.</a:t>
            </a:r>
          </a:p>
          <a:p>
            <a:pPr marL="514350" indent="-514350">
              <a:buFont typeface="Wingdings 3" charset="2"/>
              <a:buAutoNum type="arabicPeriod" startAt="7"/>
            </a:pPr>
            <a:r>
              <a:rPr lang="en-US" sz="2600" dirty="0"/>
              <a:t>Para </a:t>
            </a:r>
            <a:r>
              <a:rPr lang="en-US" sz="2600" dirty="0" err="1"/>
              <a:t>ayudar</a:t>
            </a:r>
            <a:r>
              <a:rPr lang="en-US" sz="2600" dirty="0"/>
              <a:t> con las </a:t>
            </a:r>
            <a:r>
              <a:rPr lang="en-US" sz="2600" dirty="0" err="1"/>
              <a:t>aplicaciones</a:t>
            </a:r>
            <a:r>
              <a:rPr lang="en-US" sz="2600" dirty="0"/>
              <a:t> del </a:t>
            </a:r>
            <a:r>
              <a:rPr lang="en-US" sz="2600" dirty="0" err="1"/>
              <a:t>programa</a:t>
            </a:r>
            <a:r>
              <a:rPr lang="en-US" sz="2600" dirty="0"/>
              <a:t> de el </a:t>
            </a:r>
            <a:r>
              <a:rPr lang="en-US" sz="2600" dirty="0" err="1"/>
              <a:t>gobierno</a:t>
            </a:r>
            <a:endParaRPr lang="en-US" sz="2600" dirty="0"/>
          </a:p>
          <a:p>
            <a:pPr marL="514350" indent="-514350">
              <a:buFont typeface="Wingdings 3" charset="2"/>
              <a:buAutoNum type="arabicPeriod" startAt="7"/>
            </a:pPr>
            <a:r>
              <a:rPr lang="es-ES" sz="2600" dirty="0"/>
              <a:t>Para ayudar obtener crédito y determinar la capacidad de pago del préstamo.</a:t>
            </a:r>
          </a:p>
          <a:p>
            <a:pPr marL="514350" indent="-514350">
              <a:buFont typeface="Wingdings 3" charset="2"/>
              <a:buAutoNum type="arabicPeriod" startAt="7"/>
            </a:pPr>
            <a:r>
              <a:rPr lang="es-ES" sz="2600" dirty="0"/>
              <a:t>Una herramienta para la toma de decisiones y el desarrollo de estrategias de gestión de riesgos.</a:t>
            </a:r>
            <a:endParaRPr lang="en-US" sz="2600" b="1" i="1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AF4AAA9-7904-4DAF-A644-42252C92E7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7"/>
    </mc:Choice>
    <mc:Fallback xmlns="">
      <p:transition spd="slow" advTm="15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796" y="599596"/>
            <a:ext cx="10265708" cy="926475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¿Cómo se guardan sus registros de granja ahora</a:t>
            </a:r>
            <a:r>
              <a:rPr lang="en-US" b="1" i="1" dirty="0">
                <a:solidFill>
                  <a:srgbClr val="0000CC"/>
                </a:solidFill>
              </a:rPr>
              <a:t>?</a:t>
            </a:r>
            <a:endParaRPr lang="en-US" sz="3600" cap="none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339971"/>
            <a:ext cx="10734540" cy="5469146"/>
          </a:xfrm>
        </p:spPr>
        <p:txBody>
          <a:bodyPr>
            <a:noAutofit/>
          </a:bodyPr>
          <a:lstStyle/>
          <a:p>
            <a:pPr lvl="1"/>
            <a:r>
              <a:rPr lang="en-US" sz="2400" dirty="0" err="1"/>
              <a:t>Recibos</a:t>
            </a:r>
            <a:r>
              <a:rPr lang="en-US" sz="2400" dirty="0"/>
              <a:t> y </a:t>
            </a:r>
            <a:r>
              <a:rPr lang="en-US" sz="2400" dirty="0" err="1"/>
              <a:t>facturas</a:t>
            </a:r>
            <a:r>
              <a:rPr lang="en-US" sz="2400" dirty="0"/>
              <a:t>  </a:t>
            </a:r>
          </a:p>
          <a:p>
            <a:pPr lvl="2"/>
            <a:r>
              <a:rPr lang="es-ES" sz="2000" dirty="0"/>
              <a:t>Cuenta de cheques con poca revisión hasta el momento de los impuestos</a:t>
            </a:r>
            <a:r>
              <a:rPr lang="en-US" sz="2000" dirty="0"/>
              <a:t>…</a:t>
            </a:r>
          </a:p>
          <a:p>
            <a:pPr lvl="2"/>
            <a:r>
              <a:rPr lang="es-ES" sz="2000" dirty="0"/>
              <a:t>Caja de zapatos / cajón de tocador de baño</a:t>
            </a:r>
          </a:p>
          <a:p>
            <a:pPr lvl="2"/>
            <a:r>
              <a:rPr lang="en-US" sz="2000" dirty="0"/>
              <a:t>Sistema de </a:t>
            </a:r>
            <a:r>
              <a:rPr lang="en-US" sz="2000" dirty="0" err="1"/>
              <a:t>fotos</a:t>
            </a:r>
            <a:endParaRPr lang="en-US" sz="2000" dirty="0"/>
          </a:p>
          <a:p>
            <a:pPr lvl="2"/>
            <a:r>
              <a:rPr lang="es-ES" sz="2000" dirty="0"/>
              <a:t>Entrada manual en el libro de registro</a:t>
            </a:r>
          </a:p>
          <a:p>
            <a:pPr lvl="2"/>
            <a:r>
              <a:rPr lang="en-US" sz="2000" dirty="0"/>
              <a:t>Sistema de </a:t>
            </a:r>
            <a:r>
              <a:rPr lang="en-US" sz="2000" dirty="0" err="1"/>
              <a:t>contabilidad</a:t>
            </a:r>
            <a:r>
              <a:rPr lang="en-US" sz="2000" dirty="0"/>
              <a:t> </a:t>
            </a:r>
            <a:r>
              <a:rPr lang="en-US" sz="2000" dirty="0" err="1"/>
              <a:t>computarizado</a:t>
            </a:r>
            <a:r>
              <a:rPr lang="en-US" sz="2000" dirty="0"/>
              <a:t> (i.e. Excel, Quicken, QuickBooks, </a:t>
            </a:r>
            <a:r>
              <a:rPr lang="en-US" sz="2000" dirty="0" err="1"/>
              <a:t>FarmWorks</a:t>
            </a:r>
            <a:r>
              <a:rPr lang="en-US" sz="2000" dirty="0"/>
              <a:t>, </a:t>
            </a:r>
            <a:r>
              <a:rPr lang="en-US" sz="2000" dirty="0" err="1"/>
              <a:t>PcMars</a:t>
            </a:r>
            <a:r>
              <a:rPr lang="en-US" sz="2000" dirty="0"/>
              <a:t>) </a:t>
            </a:r>
          </a:p>
          <a:p>
            <a:pPr lvl="1"/>
            <a:r>
              <a:rPr lang="en-US" sz="2400" dirty="0" err="1"/>
              <a:t>Registros</a:t>
            </a:r>
            <a:r>
              <a:rPr lang="en-US" sz="2400" dirty="0"/>
              <a:t> de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tipo</a:t>
            </a:r>
            <a:r>
              <a:rPr lang="en-US" sz="2400" dirty="0"/>
              <a:t> de </a:t>
            </a:r>
            <a:r>
              <a:rPr lang="en-US" sz="2400" dirty="0" err="1"/>
              <a:t>cultivo</a:t>
            </a:r>
            <a:r>
              <a:rPr lang="en-US" sz="2400" dirty="0"/>
              <a:t> o animal </a:t>
            </a:r>
          </a:p>
          <a:p>
            <a:pPr lvl="2"/>
            <a:r>
              <a:rPr lang="en-US" sz="2000" dirty="0" err="1"/>
              <a:t>Coleccionado</a:t>
            </a:r>
            <a:r>
              <a:rPr lang="en-US" sz="2000" dirty="0"/>
              <a:t>?</a:t>
            </a:r>
          </a:p>
          <a:p>
            <a:pPr lvl="2"/>
            <a:r>
              <a:rPr lang="en-US" sz="2000" dirty="0" err="1"/>
              <a:t>Analizado</a:t>
            </a:r>
            <a:r>
              <a:rPr lang="en-US" sz="2000" dirty="0"/>
              <a:t>?</a:t>
            </a:r>
          </a:p>
          <a:p>
            <a:pPr lvl="1"/>
            <a:r>
              <a:rPr lang="en-US" sz="2400" dirty="0" err="1"/>
              <a:t>Inventarios</a:t>
            </a:r>
            <a:r>
              <a:rPr lang="en-US" sz="2400" dirty="0"/>
              <a:t> </a:t>
            </a:r>
          </a:p>
          <a:p>
            <a:pPr lvl="2"/>
            <a:r>
              <a:rPr lang="en-US" sz="2000" dirty="0"/>
              <a:t>¿Los </a:t>
            </a:r>
            <a:r>
              <a:rPr lang="en-US" sz="2000" dirty="0" err="1"/>
              <a:t>rastreas</a:t>
            </a:r>
            <a:r>
              <a:rPr lang="en-US" sz="2000" dirty="0"/>
              <a:t>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5E345A-ACED-420F-A5A3-12CB33C87B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10"/>
    </mc:Choice>
    <mc:Fallback xmlns="">
      <p:transition spd="slow" advTm="7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652" y="627028"/>
            <a:ext cx="10128548" cy="926475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¿Cómo se guardan sus registros de granja ahora</a:t>
            </a:r>
            <a:r>
              <a:rPr lang="en-US" b="1" i="1" dirty="0">
                <a:solidFill>
                  <a:srgbClr val="0000CC"/>
                </a:solidFill>
              </a:rPr>
              <a:t>?</a:t>
            </a:r>
            <a:endParaRPr lang="en-US" sz="3600" cap="none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339971"/>
            <a:ext cx="10734540" cy="5469146"/>
          </a:xfrm>
        </p:spPr>
        <p:txBody>
          <a:bodyPr>
            <a:noAutofit/>
          </a:bodyPr>
          <a:lstStyle/>
          <a:p>
            <a:pPr lvl="0"/>
            <a:r>
              <a:rPr lang="es-ES" sz="2800" dirty="0"/>
              <a:t>Cualquiera que sea su sistema de registro</a:t>
            </a:r>
            <a:r>
              <a:rPr lang="en-US" sz="2800" dirty="0"/>
              <a:t>……</a:t>
            </a:r>
          </a:p>
          <a:p>
            <a:pPr lvl="1"/>
            <a:r>
              <a:rPr lang="es-ES" sz="2400" dirty="0"/>
              <a:t>¿En qué consisten sus registros agrícolas actuales??</a:t>
            </a:r>
            <a:r>
              <a:rPr lang="en-US" sz="2400" dirty="0"/>
              <a:t>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quieres</a:t>
            </a:r>
            <a:r>
              <a:rPr lang="en-US" sz="2400" dirty="0"/>
              <a:t> que </a:t>
            </a:r>
            <a:r>
              <a:rPr lang="en-US" sz="2400" dirty="0" err="1"/>
              <a:t>sean</a:t>
            </a:r>
            <a:r>
              <a:rPr lang="en-US" sz="2400" dirty="0"/>
              <a:t>?? ¿</a:t>
            </a:r>
            <a:r>
              <a:rPr lang="en-US" sz="2400" dirty="0" err="1"/>
              <a:t>Cómo</a:t>
            </a:r>
            <a:r>
              <a:rPr lang="en-US" sz="2400" dirty="0"/>
              <a:t> se </a:t>
            </a:r>
            <a:r>
              <a:rPr lang="en-US" sz="2400" dirty="0" err="1"/>
              <a:t>llega</a:t>
            </a:r>
            <a:r>
              <a:rPr lang="en-US" sz="2400" dirty="0"/>
              <a:t> </a:t>
            </a:r>
            <a:r>
              <a:rPr lang="en-US" sz="2400" dirty="0" err="1"/>
              <a:t>allí</a:t>
            </a:r>
            <a:r>
              <a:rPr lang="en-US" sz="2400" dirty="0"/>
              <a:t>?</a:t>
            </a:r>
            <a:endParaRPr lang="es-ES" sz="2400" dirty="0"/>
          </a:p>
          <a:p>
            <a:pPr lvl="1"/>
            <a:r>
              <a:rPr lang="es-ES" sz="2400" dirty="0"/>
              <a:t>¿Qué es lo que realmente quieres sacar de tus registros?</a:t>
            </a:r>
            <a:r>
              <a:rPr lang="en-US" sz="2400" dirty="0"/>
              <a:t>?  Para </a:t>
            </a:r>
            <a:r>
              <a:rPr lang="en-US" sz="2400" dirty="0" err="1"/>
              <a:t>quien</a:t>
            </a:r>
            <a:r>
              <a:rPr lang="en-US" sz="2400" dirty="0"/>
              <a:t> </a:t>
            </a:r>
            <a:r>
              <a:rPr lang="en-US" sz="2400" dirty="0" err="1"/>
              <a:t>haces</a:t>
            </a:r>
            <a:r>
              <a:rPr lang="en-US" sz="2400" dirty="0"/>
              <a:t> </a:t>
            </a:r>
            <a:r>
              <a:rPr lang="en-US" sz="2400" dirty="0" err="1"/>
              <a:t>esto</a:t>
            </a:r>
            <a:r>
              <a:rPr lang="en-US" sz="2400" dirty="0"/>
              <a:t> por??</a:t>
            </a:r>
            <a:endParaRPr lang="es-ES" sz="2400" dirty="0"/>
          </a:p>
          <a:p>
            <a:pPr lvl="1"/>
            <a:r>
              <a:rPr lang="es-ES" sz="2400" dirty="0"/>
              <a:t>Quién hace la entrada de datos actual</a:t>
            </a:r>
            <a:r>
              <a:rPr lang="en-US" sz="2400" dirty="0"/>
              <a:t>?? </a:t>
            </a:r>
            <a:r>
              <a:rPr lang="es-ES" sz="2400" dirty="0"/>
              <a:t>Quién debería estar haciendo la entrada de datos</a:t>
            </a:r>
            <a:r>
              <a:rPr lang="en-US" sz="2400" dirty="0"/>
              <a:t>??</a:t>
            </a:r>
          </a:p>
          <a:p>
            <a:pPr marL="457200" lvl="1" indent="0">
              <a:buNone/>
            </a:pPr>
            <a:r>
              <a:rPr lang="en-US" sz="2400" dirty="0"/>
              <a:t>NOTAE: </a:t>
            </a:r>
            <a:r>
              <a:rPr lang="es-ES" sz="2400" dirty="0"/>
              <a:t>El tiempo que pasa en la oficina administrando las finanzas puede ser el tiempo más rentable que tiene</a:t>
            </a:r>
            <a:r>
              <a:rPr lang="en-US" sz="2400" dirty="0"/>
              <a:t>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E8305CB-CDCA-4F2B-83B1-CB246380BB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7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57"/>
    </mc:Choice>
    <mc:Fallback xmlns="">
      <p:transition spd="slow" advTm="7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485856" cy="255949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Veamos algunos ejemplos de informes que puede utilizar si proporciona la información necesaria</a:t>
            </a:r>
            <a:r>
              <a:rPr lang="en-US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94" y="3620219"/>
            <a:ext cx="9917472" cy="2078967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u="sng" dirty="0">
                <a:solidFill>
                  <a:srgbClr val="FF6600"/>
                </a:solidFill>
              </a:rPr>
              <a:t>Ejemplo de ingresos y registro de gastos</a:t>
            </a:r>
            <a:endParaRPr lang="en-US" sz="3600" u="sng" dirty="0">
              <a:solidFill>
                <a:srgbClr val="FF66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295A67-8B10-4F3A-8CA1-EB13F5174F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2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9"/>
    </mc:Choice>
    <mc:Fallback xmlns="">
      <p:transition spd="slow" advTm="1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50A282-1232-4A8E-9E94-4741BE989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E9AB3-34B1-4B77-AAB9-57DC4343F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27" y="0"/>
            <a:ext cx="6395258" cy="5054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8B93CE-3991-4446-AA73-8C119DDAF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929" y="2231108"/>
            <a:ext cx="6596444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16"/>
    </mc:Choice>
    <mc:Fallback xmlns="">
      <p:transition spd="slow" advTm="9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9026FF-E873-44F4-9E12-4B510D147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78" y="87549"/>
            <a:ext cx="7760881" cy="4816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25705-D5CE-4E59-908D-727133502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162" y="1480862"/>
            <a:ext cx="5163760" cy="537713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49153CC-1923-4C3A-AD88-33D5AE762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20"/>
    </mc:Choice>
    <mc:Fallback xmlns="">
      <p:transition spd="slow" advTm="9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652" y="627028"/>
            <a:ext cx="9603275" cy="926475"/>
          </a:xfrm>
        </p:spPr>
        <p:txBody>
          <a:bodyPr>
            <a:normAutofit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Reglas de Bruce para llevar registros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sz="3600" cap="none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460" y="1788545"/>
            <a:ext cx="10850364" cy="5469146"/>
          </a:xfrm>
        </p:spPr>
        <p:txBody>
          <a:bodyPr>
            <a:noAutofit/>
          </a:bodyPr>
          <a:lstStyle/>
          <a:p>
            <a:pPr lvl="0"/>
            <a:r>
              <a:rPr lang="es-ES" sz="2800" dirty="0"/>
              <a:t>Haz un horario, y </a:t>
            </a:r>
            <a:r>
              <a:rPr lang="es-ES" sz="2800" dirty="0" err="1"/>
              <a:t>cumplelo</a:t>
            </a:r>
            <a:r>
              <a:rPr lang="es-ES" sz="2800" dirty="0"/>
              <a:t> con él</a:t>
            </a:r>
            <a:r>
              <a:rPr lang="en-US" sz="2800" dirty="0"/>
              <a:t>.</a:t>
            </a:r>
          </a:p>
          <a:p>
            <a:pPr lvl="0"/>
            <a:r>
              <a:rPr lang="es-ES" sz="2800" dirty="0"/>
              <a:t>La persona con el conocimiento íntimo de la operación debe participar activamente en ingresar los datos</a:t>
            </a:r>
            <a:r>
              <a:rPr lang="en-US" sz="2800" dirty="0"/>
              <a:t>.</a:t>
            </a:r>
          </a:p>
          <a:p>
            <a:pPr lvl="0"/>
            <a:r>
              <a:rPr lang="es-ES" sz="2800" dirty="0"/>
              <a:t>Compre una caja de carpetas de archivos y úselas. Organizarse. Ingresos de enero, ingresos de febrero; Gastos de enero, gastos de febrero ... granja y personales</a:t>
            </a:r>
          </a:p>
          <a:p>
            <a:pPr lvl="0"/>
            <a:r>
              <a:rPr lang="en-US" sz="2800" dirty="0"/>
              <a:t>Conciliar </a:t>
            </a:r>
            <a:r>
              <a:rPr lang="en-US" sz="2800" dirty="0" err="1"/>
              <a:t>estados</a:t>
            </a:r>
            <a:r>
              <a:rPr lang="en-US" sz="2800" dirty="0"/>
              <a:t> de </a:t>
            </a:r>
            <a:r>
              <a:rPr lang="en-US" sz="2800" dirty="0" err="1"/>
              <a:t>cuenta</a:t>
            </a:r>
            <a:r>
              <a:rPr lang="en-US" sz="2800" dirty="0"/>
              <a:t> </a:t>
            </a:r>
            <a:r>
              <a:rPr lang="en-US" sz="2800" dirty="0" err="1"/>
              <a:t>bancarios</a:t>
            </a:r>
            <a:r>
              <a:rPr lang="en-US" sz="2800" dirty="0"/>
              <a:t>. </a:t>
            </a:r>
            <a:r>
              <a:rPr lang="en-US" sz="2800" dirty="0" err="1"/>
              <a:t>Todos</a:t>
            </a:r>
            <a:r>
              <a:rPr lang="en-US" sz="2800" dirty="0"/>
              <a:t> </a:t>
            </a:r>
            <a:r>
              <a:rPr lang="en-US" sz="2800" dirty="0" err="1"/>
              <a:t>ellos</a:t>
            </a:r>
            <a:r>
              <a:rPr lang="en-US" sz="2800" dirty="0"/>
              <a:t>.</a:t>
            </a:r>
          </a:p>
          <a:p>
            <a:pPr lvl="0"/>
            <a:r>
              <a:rPr lang="es-ES" sz="2800" dirty="0"/>
              <a:t>No tengas miedo de decir que esto no está funcionando, y haga otra cosa</a:t>
            </a:r>
            <a:r>
              <a:rPr lang="en-US" sz="2800" dirty="0"/>
              <a:t>.  </a:t>
            </a:r>
            <a:r>
              <a:rPr lang="en-US" sz="2800" dirty="0" err="1"/>
              <a:t>Consigue</a:t>
            </a:r>
            <a:r>
              <a:rPr lang="en-US" sz="2800" dirty="0"/>
              <a:t> </a:t>
            </a:r>
            <a:r>
              <a:rPr lang="en-US" sz="2800" dirty="0" err="1"/>
              <a:t>ayuda</a:t>
            </a:r>
            <a:r>
              <a:rPr lang="en-US" sz="2800" dirty="0"/>
              <a:t>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0652BE3-F484-4528-AAEC-2402248C50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0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20"/>
    </mc:Choice>
    <mc:Fallback xmlns="">
      <p:transition spd="slow" advTm="10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269183" cy="180986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Entonces</a:t>
            </a:r>
            <a:r>
              <a:rPr lang="en-US" b="1" dirty="0">
                <a:solidFill>
                  <a:srgbClr val="C00000"/>
                </a:solidFill>
              </a:rPr>
              <a:t>… ¿Por </a:t>
            </a:r>
            <a:r>
              <a:rPr lang="en-US" b="1" dirty="0" err="1">
                <a:solidFill>
                  <a:srgbClr val="C00000"/>
                </a:solidFill>
              </a:rPr>
              <a:t>dónde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empiezo</a:t>
            </a:r>
            <a:r>
              <a:rPr lang="en-US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215" y="2248343"/>
            <a:ext cx="9917472" cy="4160408"/>
          </a:xfrm>
        </p:spPr>
        <p:txBody>
          <a:bodyPr anchor="t">
            <a:normAutofit lnSpcReduction="1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Seleccione el mejor sistema de mantenimiento de registros para usted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Trabaje con su asesor/profesional para configurar sus cuentas en ese sistema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Identifique dónde se encuentra al principio de cada año... hacer un balance anual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6FDD08-5AFF-4A43-91ED-C9C9E1038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2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88"/>
    </mc:Choice>
    <mc:Fallback xmlns="">
      <p:transition spd="slow" advTm="11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269183" cy="255949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CC"/>
                </a:solidFill>
              </a:rPr>
              <a:t>En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conclusión</a:t>
            </a:r>
            <a:r>
              <a:rPr lang="en-US" b="1" dirty="0">
                <a:solidFill>
                  <a:srgbClr val="0000CC"/>
                </a:solidFill>
              </a:rPr>
              <a:t>…</a:t>
            </a:r>
            <a:br>
              <a:rPr lang="en-US" b="1" dirty="0">
                <a:solidFill>
                  <a:srgbClr val="0000CC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Por favor, responda las dos preguntas a continuación usando el cuadro de chat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215" y="3650775"/>
            <a:ext cx="9917472" cy="3091219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¿Qué cambio vas a hacer a causa de esta presentación?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¿Qué pregunta tiene que no fue respondida hoy?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80B19D-9499-479B-B36E-DC100150E0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0851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1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50"/>
    </mc:Choice>
    <mc:Fallback xmlns="">
      <p:transition spd="slow" advTm="10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269183" cy="25594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Gracias por </a:t>
            </a:r>
            <a:r>
              <a:rPr lang="en-US" b="1" dirty="0" err="1">
                <a:solidFill>
                  <a:srgbClr val="0000CC"/>
                </a:solidFill>
              </a:rPr>
              <a:t>participar</a:t>
            </a:r>
            <a:r>
              <a:rPr lang="en-US" b="1" dirty="0">
                <a:solidFill>
                  <a:srgbClr val="0000CC"/>
                </a:solidFill>
              </a:rPr>
              <a:t> hoy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6C152DB-F8A5-432C-9D0D-DF276D61D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1"/>
    </mc:Choice>
    <mc:Fallback xmlns="">
      <p:transition spd="slow" advTm="1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082" y="177958"/>
            <a:ext cx="9542605" cy="1447642"/>
          </a:xfrm>
        </p:spPr>
        <p:txBody>
          <a:bodyPr>
            <a:normAutofit fontScale="90000"/>
          </a:bodyPr>
          <a:lstStyle/>
          <a:p>
            <a:r>
              <a:rPr lang="es-ES" dirty="0"/>
              <a:t>Por favor, preséntate... en el cuadro de chat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1910" y="1885410"/>
            <a:ext cx="8915399" cy="2836002"/>
          </a:xfrm>
        </p:spPr>
        <p:txBody>
          <a:bodyPr anchor="t">
            <a:normAutofit/>
          </a:bodyPr>
          <a:lstStyle/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CC"/>
                </a:solidFill>
              </a:rPr>
              <a:t>¿</a:t>
            </a:r>
            <a:r>
              <a:rPr lang="en-US" sz="3200" dirty="0" err="1">
                <a:solidFill>
                  <a:srgbClr val="0000CC"/>
                </a:solidFill>
              </a:rPr>
              <a:t>En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qué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condado</a:t>
            </a:r>
            <a:r>
              <a:rPr lang="en-US" sz="3200" dirty="0">
                <a:solidFill>
                  <a:srgbClr val="0000CC"/>
                </a:solidFill>
              </a:rPr>
              <a:t> vives?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CC"/>
                </a:solidFill>
              </a:rPr>
              <a:t>¿Cuántos años de experiencia en la agricultura?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CC"/>
                </a:solidFill>
              </a:rPr>
              <a:t>¿Qué cultivos y animales crías?</a:t>
            </a:r>
            <a:endParaRPr lang="en-US" sz="3200" dirty="0">
              <a:solidFill>
                <a:srgbClr val="0000CC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FC4EB42-6116-410A-80D6-6B2758DF26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6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9"/>
    </mc:Choice>
    <mc:Fallback xmlns="">
      <p:transition spd="slow" advTm="2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1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1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082" y="177958"/>
            <a:ext cx="9542605" cy="1447642"/>
          </a:xfrm>
        </p:spPr>
        <p:txBody>
          <a:bodyPr>
            <a:normAutofit fontScale="90000"/>
          </a:bodyPr>
          <a:lstStyle/>
          <a:p>
            <a:r>
              <a:rPr lang="es-ES" dirty="0"/>
              <a:t>Por favor, preséntate... en el cuadro de chat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1910" y="1885410"/>
            <a:ext cx="8915399" cy="2836002"/>
          </a:xfrm>
        </p:spPr>
        <p:txBody>
          <a:bodyPr anchor="t">
            <a:normAutofit/>
          </a:bodyPr>
          <a:lstStyle/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CC"/>
                </a:solidFill>
              </a:rPr>
              <a:t>Si no es un granjero, ¿qué haces?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CC"/>
                </a:solidFill>
              </a:rPr>
              <a:t>¿Cuál es UNA pregunta que le gustaría responder durante nuestra discusión de hoy?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3824" y="4873544"/>
            <a:ext cx="7986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C00000"/>
                </a:solidFill>
              </a:rPr>
              <a:t>TAMBIÉN: Ingrese su dirección de correo electrónico en el cuadro de chat para futuras comunicaciones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C5780B-0F14-43CF-93CB-DA65D27B78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0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79"/>
    </mc:Choice>
    <mc:Fallback xmlns="">
      <p:transition spd="slow" advTm="11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 bldLvl="2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89296" y="5069874"/>
            <a:ext cx="904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NO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beber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de una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manguera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de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incendios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96" y="516908"/>
            <a:ext cx="9226816" cy="43937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964" y="516908"/>
            <a:ext cx="10236680" cy="5481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7005" y="2103409"/>
            <a:ext cx="8394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3600" dirty="0">
                <a:solidFill>
                  <a:prstClr val="black"/>
                </a:solidFill>
              </a:rPr>
              <a:t>Con suerte, esta sesión no le hará sentir que estamos tratando de enseñar un taller de 3 días en una hora y media.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56081E-5823-4BC8-A35B-6244BCB76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6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8"/>
    </mc:Choice>
    <mc:Fallback xmlns="">
      <p:transition spd="slow" advTm="1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227162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Como </a:t>
            </a:r>
            <a:r>
              <a:rPr lang="en-US" b="1" dirty="0" err="1">
                <a:solidFill>
                  <a:srgbClr val="C00000"/>
                </a:solidFill>
              </a:rPr>
              <a:t>comenzamos</a:t>
            </a:r>
            <a:r>
              <a:rPr lang="en-US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794959"/>
            <a:ext cx="9274984" cy="384163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Tenemos algunas preguntas para que usted piense</a:t>
            </a:r>
            <a:r>
              <a:rPr lang="en-US" sz="28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Nosotros</a:t>
            </a:r>
            <a:r>
              <a:rPr lang="en-US" sz="2800" dirty="0"/>
              <a:t> </a:t>
            </a:r>
            <a:r>
              <a:rPr lang="en-US" sz="2800" dirty="0" err="1"/>
              <a:t>compartiremos</a:t>
            </a:r>
            <a:r>
              <a:rPr lang="en-US" sz="2800" dirty="0"/>
              <a:t> </a:t>
            </a:r>
            <a:r>
              <a:rPr lang="en-US" sz="2800" dirty="0" err="1"/>
              <a:t>algunas</a:t>
            </a:r>
            <a:r>
              <a:rPr lang="en-US" sz="2800" dirty="0"/>
              <a:t> </a:t>
            </a:r>
            <a:r>
              <a:rPr lang="en-US" sz="2800" dirty="0" err="1"/>
              <a:t>definiciones</a:t>
            </a:r>
            <a:r>
              <a:rPr lang="en-US" sz="28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Tenemos algunas preguntas sobre el valor del dinero en su negocio</a:t>
            </a:r>
            <a:r>
              <a:rPr lang="en-US" sz="2800" dirty="0"/>
              <a:t>…</a:t>
            </a:r>
            <a:endParaRPr lang="es-E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Y, revisaremos brevemente algunos informes que brindan información para ayudar a tomar decisiones.</a:t>
            </a:r>
            <a:r>
              <a:rPr lang="en-US" sz="2800" dirty="0"/>
              <a:t>…</a:t>
            </a:r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3F98B4E1-469D-4F32-80D6-F8431F0D3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8"/>
    </mc:Choice>
    <mc:Fallback xmlns="">
      <p:transition spd="slow" advTm="5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721197"/>
            <a:ext cx="8915399" cy="2955865"/>
          </a:xfrm>
        </p:spPr>
        <p:txBody>
          <a:bodyPr>
            <a:normAutofit/>
          </a:bodyPr>
          <a:lstStyle/>
          <a:p>
            <a:r>
              <a:rPr lang="es-ES" sz="3200" b="1" i="1" dirty="0">
                <a:solidFill>
                  <a:srgbClr val="0000CC"/>
                </a:solidFill>
              </a:rPr>
              <a:t>¿Ayudarían $1,000 adicionales a pagar los gastos de vida de la familia?</a:t>
            </a:r>
          </a:p>
          <a:p>
            <a:r>
              <a:rPr lang="en-US" sz="3200" b="1" i="1" u="sng" dirty="0">
                <a:solidFill>
                  <a:srgbClr val="0000CC"/>
                </a:solidFill>
              </a:rPr>
              <a:t>O</a:t>
            </a:r>
          </a:p>
          <a:p>
            <a:r>
              <a:rPr lang="es-ES" sz="3200" b="1" i="1" dirty="0">
                <a:solidFill>
                  <a:srgbClr val="0000CC"/>
                </a:solidFill>
              </a:rPr>
              <a:t>¿Pagar la vida familiar no es un problema para usted?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589212" y="1428083"/>
            <a:ext cx="8915399" cy="20009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i="1" dirty="0">
                <a:solidFill>
                  <a:schemeClr val="tx1"/>
                </a:solidFill>
              </a:rPr>
              <a:t>¿Estás cultivando para hacer dinero</a:t>
            </a:r>
            <a:r>
              <a:rPr lang="en-US" sz="3200" b="1" i="1" dirty="0">
                <a:solidFill>
                  <a:schemeClr val="tx1"/>
                </a:solidFill>
              </a:rPr>
              <a:t>?</a:t>
            </a:r>
          </a:p>
          <a:p>
            <a:r>
              <a:rPr lang="en-US" sz="3200" b="1" i="1" u="sng" dirty="0">
                <a:solidFill>
                  <a:schemeClr val="tx1"/>
                </a:solidFill>
              </a:rPr>
              <a:t>O</a:t>
            </a:r>
          </a:p>
          <a:p>
            <a:r>
              <a:rPr lang="es-ES" sz="3200" b="1" i="1" dirty="0">
                <a:solidFill>
                  <a:schemeClr val="tx1"/>
                </a:solidFill>
              </a:rPr>
              <a:t>¿La agricultura como pasatiempo, porque la disfrutas?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8646" y="177958"/>
            <a:ext cx="10709042" cy="76373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Algunas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preguntas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introductorias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42567BF-A081-448B-838C-C29FEDB3D8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2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30"/>
    </mc:Choice>
    <mc:Fallback xmlns="">
      <p:transition spd="slow" advTm="43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1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1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1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1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2302609" y="245660"/>
            <a:ext cx="9621167" cy="6482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>
                <a:solidFill>
                  <a:schemeClr val="tx1"/>
                </a:solidFill>
              </a:rPr>
              <a:t>Si usted está haciendo esto por placer</a:t>
            </a:r>
            <a:r>
              <a:rPr lang="en-US" sz="3600" dirty="0">
                <a:solidFill>
                  <a:schemeClr val="tx1"/>
                </a:solidFill>
              </a:rPr>
              <a:t>…,</a:t>
            </a:r>
          </a:p>
          <a:p>
            <a:r>
              <a:rPr lang="en-US" sz="3600" u="sng" dirty="0">
                <a:solidFill>
                  <a:schemeClr val="tx1"/>
                </a:solidFill>
              </a:rPr>
              <a:t>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  <a:p>
            <a:r>
              <a:rPr lang="es-ES" sz="3600" dirty="0">
                <a:solidFill>
                  <a:schemeClr val="tx1"/>
                </a:solidFill>
              </a:rPr>
              <a:t>Tiene ingresos adecuados para cubrir la vida familiar</a:t>
            </a:r>
            <a:r>
              <a:rPr lang="en-US" sz="3600" dirty="0">
                <a:solidFill>
                  <a:schemeClr val="tx1"/>
                </a:solidFill>
              </a:rPr>
              <a:t>…</a:t>
            </a:r>
          </a:p>
          <a:p>
            <a:r>
              <a:rPr lang="en-US" sz="3600" u="sng" dirty="0" err="1">
                <a:solidFill>
                  <a:srgbClr val="0000CC"/>
                </a:solidFill>
              </a:rPr>
              <a:t>Entonces</a:t>
            </a:r>
            <a:endParaRPr lang="es-ES" sz="3600" dirty="0">
              <a:solidFill>
                <a:srgbClr val="0000CC"/>
              </a:solidFill>
            </a:endParaRPr>
          </a:p>
          <a:p>
            <a:r>
              <a:rPr lang="es-ES" sz="3600" dirty="0">
                <a:solidFill>
                  <a:srgbClr val="0000CC"/>
                </a:solidFill>
              </a:rPr>
              <a:t>Puede resultarle difícil aplicar nuestras sugerencias</a:t>
            </a:r>
          </a:p>
          <a:p>
            <a:r>
              <a:rPr lang="en-US" sz="3600" u="sng" dirty="0" err="1">
                <a:solidFill>
                  <a:srgbClr val="0000CC"/>
                </a:solidFill>
              </a:rPr>
              <a:t>Porque</a:t>
            </a:r>
            <a:endParaRPr lang="en-US" sz="3600" u="sng" dirty="0">
              <a:solidFill>
                <a:srgbClr val="0000CC"/>
              </a:solidFill>
            </a:endParaRPr>
          </a:p>
          <a:p>
            <a:r>
              <a:rPr lang="es-ES" sz="3600" dirty="0">
                <a:solidFill>
                  <a:srgbClr val="0000CC"/>
                </a:solidFill>
              </a:rPr>
              <a:t>Usted está satisfecho con sus métodos actuales</a:t>
            </a:r>
            <a:endParaRPr lang="en-US" sz="3600" dirty="0">
              <a:solidFill>
                <a:srgbClr val="0000CC"/>
              </a:solidFill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C6F0DE2-2EC4-4DFC-A722-CAE42333A2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9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5"/>
    </mc:Choice>
    <mc:Fallback xmlns="">
      <p:transition spd="slow" advTm="2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7.3|6.5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6.9|8.9|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9.3|12.3|1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29.4|35.8|21.8|1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5|13.7|8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5|7.9|7.4|7.6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1|9|15.2|28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1.9|19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9|13.7|10.6|29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|10.8|40.4|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2|6.3|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.3|4.7|2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9|1.8|5.3|3.1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2.8|45.2|17.6|2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7|4.1|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8.9|1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13329</TotalTime>
  <Words>2290</Words>
  <Application>Microsoft Office PowerPoint</Application>
  <PresentationFormat>Widescreen</PresentationFormat>
  <Paragraphs>262</Paragraphs>
  <Slides>39</Slides>
  <Notes>33</Notes>
  <HiddenSlides>0</HiddenSlides>
  <MMClips>39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Century Gothic</vt:lpstr>
      <vt:lpstr>Gill Sans MT</vt:lpstr>
      <vt:lpstr>Wingdings 3</vt:lpstr>
      <vt:lpstr>Wisp</vt:lpstr>
      <vt:lpstr>Gallery</vt:lpstr>
      <vt:lpstr>Introducción al análisis financiero agrícola  Parte 1: ¿Por dónde empiezo?</vt:lpstr>
      <vt:lpstr>Sobre los presentadore…</vt:lpstr>
      <vt:lpstr>Sobre los presentadore …</vt:lpstr>
      <vt:lpstr>Por favor, preséntate... en el cuadro de chat</vt:lpstr>
      <vt:lpstr>Por favor, preséntate... en el cuadro de chat</vt:lpstr>
      <vt:lpstr>PowerPoint Presentation</vt:lpstr>
      <vt:lpstr>Como comenzamos…</vt:lpstr>
      <vt:lpstr>Algunas preguntas introductorias…</vt:lpstr>
      <vt:lpstr>PowerPoint Presentation</vt:lpstr>
      <vt:lpstr>PowerPoint Presentation</vt:lpstr>
      <vt:lpstr>A medida que continuamos, algunas preguntas más…</vt:lpstr>
      <vt:lpstr>Si no crees que tienes suficiente información para responder…</vt:lpstr>
      <vt:lpstr>Algunas definiciones…</vt:lpstr>
      <vt:lpstr>Veamos algunos ejemplos de informes que puede utilizar si proporciona la información necesaria…</vt:lpstr>
      <vt:lpstr>PowerPoint Presentation</vt:lpstr>
      <vt:lpstr>Veamos algunos ejemplos de informes que puede utilizar si proporciona la información necesaria…</vt:lpstr>
      <vt:lpstr>PowerPoint Presentation</vt:lpstr>
      <vt:lpstr>¿Qué tan importante es $1,000 para usted?</vt:lpstr>
      <vt:lpstr>¿Cómo saber si en este momento está llevando a su bolsillo todas las sumas globales posibles de $ 1,000?</vt:lpstr>
      <vt:lpstr>¿De qué sirven $ 1,000 de todos modos?</vt:lpstr>
      <vt:lpstr>¿Por qué todo esto habla de $ 1,000?</vt:lpstr>
      <vt:lpstr>Veamos algunos ejemplos de informes que puede utilizar si proporciona la información necesaria…</vt:lpstr>
      <vt:lpstr>PowerPoint Presentation</vt:lpstr>
      <vt:lpstr>Veamos algunos ejemplos de informes que puede utilizar si proporciona la información necesaria…</vt:lpstr>
      <vt:lpstr>PowerPoint Presentation</vt:lpstr>
      <vt:lpstr>En adelante a los registros agrícolas</vt:lpstr>
      <vt:lpstr>Si no le debe dinero a nadie, está asumiendo todo el riesgo en su negocio… ¿Qué hábitos has desarrollado para controlar ese riesgo?</vt:lpstr>
      <vt:lpstr>Si no le debe dinero a nadie, está asumiendo todo el riesgo en su negocio… ¿Qué hábitos ha desarrollado para controlar ese riesgo?</vt:lpstr>
      <vt:lpstr>Razones básicas para mantener registros…</vt:lpstr>
      <vt:lpstr>Razones básicas para mantener registros…</vt:lpstr>
      <vt:lpstr>¿Cómo se guardan sus registros de granja ahora?</vt:lpstr>
      <vt:lpstr>¿Cómo se guardan sus registros de granja ahora?</vt:lpstr>
      <vt:lpstr>Veamos algunos ejemplos de informes que puede utilizar si proporciona la información necesaria…</vt:lpstr>
      <vt:lpstr>PowerPoint Presentation</vt:lpstr>
      <vt:lpstr>PowerPoint Presentation</vt:lpstr>
      <vt:lpstr>Reglas de Bruce para llevar registros…</vt:lpstr>
      <vt:lpstr>Entonces… ¿Por dónde empiezo?</vt:lpstr>
      <vt:lpstr>En conclusión… Por favor, responda las dos preguntas a continuación usando el cuadro de chat…</vt:lpstr>
      <vt:lpstr>Gracias por participar hoy</vt:lpstr>
    </vt:vector>
  </TitlesOfParts>
  <Company>Central Lakes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Farm Financial Analysis</dc:title>
  <dc:creator>Delray Lecy</dc:creator>
  <cp:lastModifiedBy>Delray Lecy</cp:lastModifiedBy>
  <cp:revision>184</cp:revision>
  <cp:lastPrinted>2020-08-05T22:41:06Z</cp:lastPrinted>
  <dcterms:created xsi:type="dcterms:W3CDTF">2020-07-14T12:43:21Z</dcterms:created>
  <dcterms:modified xsi:type="dcterms:W3CDTF">2021-02-02T22:45:00Z</dcterms:modified>
</cp:coreProperties>
</file>