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1.xml" ContentType="application/vnd.openxmlformats-officedocument.presentationml.tags+xml"/>
  <Override PartName="/ppt/notesSlides/notesSlide18.xml" ContentType="application/vnd.openxmlformats-officedocument.presentationml.notesSlide+xml"/>
  <Override PartName="/ppt/tags/tag12.xml" ContentType="application/vnd.openxmlformats-officedocument.presentationml.tags+xml"/>
  <Override PartName="/ppt/notesSlides/notesSlide19.xml" ContentType="application/vnd.openxmlformats-officedocument.presentationml.notesSlide+xml"/>
  <Override PartName="/ppt/tags/tag13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handoutMasterIdLst>
    <p:handoutMasterId r:id="rId51"/>
  </p:handoutMasterIdLst>
  <p:sldIdLst>
    <p:sldId id="256" r:id="rId2"/>
    <p:sldId id="257" r:id="rId3"/>
    <p:sldId id="323" r:id="rId4"/>
    <p:sldId id="258" r:id="rId5"/>
    <p:sldId id="324" r:id="rId6"/>
    <p:sldId id="318" r:id="rId7"/>
    <p:sldId id="273" r:id="rId8"/>
    <p:sldId id="274" r:id="rId9"/>
    <p:sldId id="291" r:id="rId10"/>
    <p:sldId id="290" r:id="rId11"/>
    <p:sldId id="305" r:id="rId12"/>
    <p:sldId id="325" r:id="rId13"/>
    <p:sldId id="326" r:id="rId14"/>
    <p:sldId id="306" r:id="rId15"/>
    <p:sldId id="303" r:id="rId16"/>
    <p:sldId id="327" r:id="rId17"/>
    <p:sldId id="328" r:id="rId18"/>
    <p:sldId id="329" r:id="rId19"/>
    <p:sldId id="308" r:id="rId20"/>
    <p:sldId id="330" r:id="rId21"/>
    <p:sldId id="331" r:id="rId22"/>
    <p:sldId id="332" r:id="rId23"/>
    <p:sldId id="316" r:id="rId24"/>
    <p:sldId id="333" r:id="rId25"/>
    <p:sldId id="320" r:id="rId26"/>
    <p:sldId id="334" r:id="rId27"/>
    <p:sldId id="311" r:id="rId28"/>
    <p:sldId id="335" r:id="rId29"/>
    <p:sldId id="312" r:id="rId30"/>
    <p:sldId id="336" r:id="rId31"/>
    <p:sldId id="310" r:id="rId32"/>
    <p:sldId id="337" r:id="rId33"/>
    <p:sldId id="313" r:id="rId34"/>
    <p:sldId id="338" r:id="rId35"/>
    <p:sldId id="317" r:id="rId36"/>
    <p:sldId id="339" r:id="rId37"/>
    <p:sldId id="341" r:id="rId38"/>
    <p:sldId id="340" r:id="rId39"/>
    <p:sldId id="314" r:id="rId40"/>
    <p:sldId id="342" r:id="rId41"/>
    <p:sldId id="343" r:id="rId42"/>
    <p:sldId id="344" r:id="rId43"/>
    <p:sldId id="304" r:id="rId44"/>
    <p:sldId id="345" r:id="rId45"/>
    <p:sldId id="346" r:id="rId46"/>
    <p:sldId id="295" r:id="rId47"/>
    <p:sldId id="322" r:id="rId48"/>
    <p:sldId id="294" r:id="rId49"/>
  </p:sldIdLst>
  <p:sldSz cx="12192000" cy="6858000"/>
  <p:notesSz cx="7102475" cy="9037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2537" autoAdjust="0"/>
  </p:normalViewPr>
  <p:slideViewPr>
    <p:cSldViewPr snapToGrid="0" showGuides="1">
      <p:cViewPr varScale="1">
        <p:scale>
          <a:sx n="81" d="100"/>
          <a:sy n="81" d="100"/>
        </p:scale>
        <p:origin x="183" y="5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534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534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8C44B-59E6-4AE7-856D-84B90797BC2D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584188"/>
            <a:ext cx="3077739" cy="4534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584188"/>
            <a:ext cx="3077739" cy="4534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8B57A-4320-4329-B323-41808E2EBC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144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534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534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BAC1BC-9910-4383-A436-5AC0F57A7755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39788" y="1130300"/>
            <a:ext cx="5422900" cy="30495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349363"/>
            <a:ext cx="5681980" cy="355857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84188"/>
            <a:ext cx="3077739" cy="4534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584188"/>
            <a:ext cx="3077739" cy="4534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441EE7-6162-4BB1-8DD5-8503C06E9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01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58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Bruce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16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Bruce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95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043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06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Bruce – </a:t>
            </a:r>
          </a:p>
          <a:p>
            <a:r>
              <a:rPr lang="en-US" dirty="0"/>
              <a:t>Enter May-June and then open for questions</a:t>
            </a:r>
          </a:p>
          <a:p>
            <a:r>
              <a:rPr lang="en-US" dirty="0"/>
              <a:t>Time permitting, complete July-August and then open</a:t>
            </a:r>
            <a:r>
              <a:rPr lang="en-US" baseline="0" dirty="0"/>
              <a:t> for questions again</a:t>
            </a:r>
          </a:p>
          <a:p>
            <a:r>
              <a:rPr lang="en-US" baseline="0" dirty="0"/>
              <a:t>Time not permitting – encourage them to complete July-Aug on their own</a:t>
            </a:r>
          </a:p>
          <a:p>
            <a:r>
              <a:rPr lang="en-US" baseline="0" dirty="0"/>
              <a:t>Then jump to expenses…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75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Bruce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468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Bruce</a:t>
            </a:r>
          </a:p>
          <a:p>
            <a:r>
              <a:rPr lang="en-US" dirty="0"/>
              <a:t>Initially – enter them in group for a whole farm summary</a:t>
            </a:r>
          </a:p>
          <a:p>
            <a:r>
              <a:rPr lang="en-US" dirty="0"/>
              <a:t>When</a:t>
            </a:r>
            <a:r>
              <a:rPr lang="en-US" baseline="0" dirty="0"/>
              <a:t> you want to analyze each crop (enterprise), you need to separate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7437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6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Del…</a:t>
            </a:r>
          </a:p>
          <a:p>
            <a:r>
              <a:rPr lang="en-US" dirty="0"/>
              <a:t>Notice</a:t>
            </a:r>
            <a:r>
              <a:rPr lang="en-US" baseline="0" dirty="0"/>
              <a:t> the order of the worksheets listed along the bottom…</a:t>
            </a:r>
          </a:p>
          <a:p>
            <a:r>
              <a:rPr lang="en-US" baseline="0" dirty="0"/>
              <a:t>The first one is the Balance Sheet</a:t>
            </a:r>
          </a:p>
          <a:p>
            <a:r>
              <a:rPr lang="en-US" baseline="0" dirty="0"/>
              <a:t>As stated before, the starting point for a business analysis is the Balance Sheet…what do you own and owe at the beginning of your business year?</a:t>
            </a:r>
          </a:p>
          <a:p>
            <a:r>
              <a:rPr lang="en-US" baseline="0" dirty="0"/>
              <a:t>This sets us up for the next workshop…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17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29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Bruce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668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289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92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Bruce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816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2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Bruce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441EE7-6162-4BB1-8DD5-8503C06E9C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47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Bruce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9E9E8-D197-4AE4-B4D9-2ADAD84D3C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20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Bruce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9E9E8-D197-4AE4-B4D9-2ADAD84D3C6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67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 and B</a:t>
            </a:r>
            <a:r>
              <a:rPr lang="en-US" baseline="0" dirty="0"/>
              <a:t>ruce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9E9E8-D197-4AE4-B4D9-2ADAD84D3C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88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Bruce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E9E9E8-D197-4AE4-B4D9-2ADAD84D3C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382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90D9-E8A8-496D-A7B4-9453719687C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AD0F965-3422-4D2E-B9B7-B90440D2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273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90D9-E8A8-496D-A7B4-9453719687C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AD0F965-3422-4D2E-B9B7-B90440D2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46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90D9-E8A8-496D-A7B4-9453719687C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AD0F965-3422-4D2E-B9B7-B90440D26B2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6596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90D9-E8A8-496D-A7B4-9453719687C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D0F965-3422-4D2E-B9B7-B90440D2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57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90D9-E8A8-496D-A7B4-9453719687C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D0F965-3422-4D2E-B9B7-B90440D26B21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9732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90D9-E8A8-496D-A7B4-9453719687C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D0F965-3422-4D2E-B9B7-B90440D2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23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90D9-E8A8-496D-A7B4-9453719687C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F965-3422-4D2E-B9B7-B90440D2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70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90D9-E8A8-496D-A7B4-9453719687C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F965-3422-4D2E-B9B7-B90440D2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37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90D9-E8A8-496D-A7B4-9453719687C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F965-3422-4D2E-B9B7-B90440D2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59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90D9-E8A8-496D-A7B4-9453719687C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AD0F965-3422-4D2E-B9B7-B90440D2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833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90D9-E8A8-496D-A7B4-9453719687C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AD0F965-3422-4D2E-B9B7-B90440D2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508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90D9-E8A8-496D-A7B4-9453719687C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AD0F965-3422-4D2E-B9B7-B90440D2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75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90D9-E8A8-496D-A7B4-9453719687C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F965-3422-4D2E-B9B7-B90440D2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82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90D9-E8A8-496D-A7B4-9453719687C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F965-3422-4D2E-B9B7-B90440D2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38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90D9-E8A8-496D-A7B4-9453719687C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D0F965-3422-4D2E-B9B7-B90440D2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11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F90D9-E8A8-496D-A7B4-9453719687C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AD0F965-3422-4D2E-B9B7-B90440D2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00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F90D9-E8A8-496D-A7B4-9453719687CB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AD0F965-3422-4D2E-B9B7-B90440D26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94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10.tmp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14.tmp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7.tmp"/><Relationship Id="rId5" Type="http://schemas.openxmlformats.org/officeDocument/2006/relationships/image" Target="../media/image16.tmp"/><Relationship Id="rId4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image" Target="../media/image19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21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23.tm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25.tm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1.png"/><Relationship Id="rId5" Type="http://schemas.openxmlformats.org/officeDocument/2006/relationships/image" Target="../media/image27.tmp"/><Relationship Id="rId4" Type="http://schemas.openxmlformats.org/officeDocument/2006/relationships/image" Target="../media/image14.tm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1.png"/><Relationship Id="rId5" Type="http://schemas.openxmlformats.org/officeDocument/2006/relationships/image" Target="../media/image27.tmp"/><Relationship Id="rId4" Type="http://schemas.openxmlformats.org/officeDocument/2006/relationships/image" Target="../media/image14.tm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m4a"/><Relationship Id="rId2" Type="http://schemas.microsoft.com/office/2007/relationships/media" Target="../media/media43.m4a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1.png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6.m4a"/><Relationship Id="rId2" Type="http://schemas.microsoft.com/office/2007/relationships/media" Target="../media/media46.m4a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7.m4a"/><Relationship Id="rId2" Type="http://schemas.microsoft.com/office/2007/relationships/media" Target="../media/media47.m4a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2" y="523336"/>
            <a:ext cx="8915399" cy="3444815"/>
          </a:xfrm>
        </p:spPr>
        <p:txBody>
          <a:bodyPr anchor="t">
            <a:normAutofit fontScale="90000"/>
          </a:bodyPr>
          <a:lstStyle/>
          <a:p>
            <a:r>
              <a:rPr lang="es-ES" b="1" dirty="0"/>
              <a:t>Introducción al Análisis Financiero Agrícola</a:t>
            </a:r>
            <a:r>
              <a:rPr lang="en-US" b="1" dirty="0"/>
              <a:t/>
            </a:r>
            <a:br>
              <a:rPr lang="en-US" b="1" dirty="0"/>
            </a:br>
            <a:r>
              <a:rPr lang="en-US" sz="3200" b="1" dirty="0"/>
              <a:t/>
            </a:r>
            <a:br>
              <a:rPr lang="en-US" sz="3200" b="1" dirty="0"/>
            </a:br>
            <a:r>
              <a:rPr lang="es-ES" sz="4000" b="1" dirty="0">
                <a:solidFill>
                  <a:srgbClr val="C00000"/>
                </a:solidFill>
              </a:rPr>
              <a:t>Parte 2: El hábito de mantenimiento de registros o ¿Cuál es el siguiente paso?</a:t>
            </a:r>
            <a:endParaRPr lang="en-US" sz="4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401615"/>
            <a:ext cx="9602787" cy="1772005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0000CC"/>
                </a:solidFill>
              </a:rPr>
              <a:t>Reunión</a:t>
            </a:r>
            <a:r>
              <a:rPr lang="en-US" sz="2800" dirty="0">
                <a:solidFill>
                  <a:srgbClr val="0000CC"/>
                </a:solidFill>
              </a:rPr>
              <a:t> de </a:t>
            </a:r>
            <a:r>
              <a:rPr lang="en-US" sz="2800" dirty="0" err="1">
                <a:solidFill>
                  <a:srgbClr val="0000CC"/>
                </a:solidFill>
              </a:rPr>
              <a:t>Productores</a:t>
            </a:r>
            <a:r>
              <a:rPr lang="en-US" sz="2800" dirty="0">
                <a:solidFill>
                  <a:srgbClr val="0000CC"/>
                </a:solidFill>
              </a:rPr>
              <a:t> de A&amp;T de Carolina del Norte</a:t>
            </a:r>
          </a:p>
          <a:p>
            <a:r>
              <a:rPr lang="es-ES" sz="2800" dirty="0">
                <a:solidFill>
                  <a:srgbClr val="0000CC"/>
                </a:solidFill>
              </a:rPr>
              <a:t>24 de septiembre de 2020</a:t>
            </a:r>
          </a:p>
          <a:p>
            <a:r>
              <a:rPr lang="en-US" sz="2800" dirty="0" err="1">
                <a:solidFill>
                  <a:srgbClr val="0000CC"/>
                </a:solidFill>
              </a:rPr>
              <a:t>Presentado</a:t>
            </a:r>
            <a:r>
              <a:rPr lang="en-US" sz="2800" dirty="0">
                <a:solidFill>
                  <a:srgbClr val="0000CC"/>
                </a:solidFill>
              </a:rPr>
              <a:t> por:  Bruce Fowler y </a:t>
            </a:r>
            <a:r>
              <a:rPr lang="en-US" sz="2800" dirty="0" err="1">
                <a:solidFill>
                  <a:srgbClr val="0000CC"/>
                </a:solidFill>
              </a:rPr>
              <a:t>DelRay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Lecy</a:t>
            </a:r>
            <a:endParaRPr lang="en-US" sz="2800" dirty="0">
              <a:solidFill>
                <a:srgbClr val="0000CC"/>
              </a:solidFill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8A953D0-55A4-4D2E-8DBC-691F39968F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62"/>
    </mc:Choice>
    <mc:Fallback xmlns="">
      <p:transition spd="slow" advTm="26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9F07-25B3-4A1A-A493-9057C87C1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494" y="592909"/>
            <a:ext cx="10331354" cy="926475"/>
          </a:xfrm>
        </p:spPr>
        <p:txBody>
          <a:bodyPr>
            <a:normAutofit fontScale="90000"/>
          </a:bodyPr>
          <a:lstStyle/>
          <a:p>
            <a:r>
              <a:rPr lang="es-ES" sz="3600" b="1" i="1" cap="none" dirty="0">
                <a:solidFill>
                  <a:srgbClr val="0000CC"/>
                </a:solidFill>
              </a:rPr>
              <a:t>Recuerde esto </a:t>
            </a:r>
            <a:r>
              <a:rPr lang="es-ES" sz="3600" b="1" i="1" u="sng" cap="none" dirty="0">
                <a:solidFill>
                  <a:srgbClr val="0000CC"/>
                </a:solidFill>
              </a:rPr>
              <a:t>sobre</a:t>
            </a:r>
            <a:r>
              <a:rPr lang="es-ES" sz="3600" b="1" i="1" cap="none" dirty="0">
                <a:solidFill>
                  <a:srgbClr val="0000CC"/>
                </a:solidFill>
              </a:rPr>
              <a:t> los buenos registros de la granja…</a:t>
            </a:r>
            <a:endParaRPr lang="en-US" sz="3600" b="1" i="1" cap="none" dirty="0">
              <a:solidFill>
                <a:srgbClr val="0000CC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68BD4-ABCC-427D-AC1B-3F8D4FE31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125" y="1757779"/>
            <a:ext cx="9749994" cy="45187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3600" dirty="0"/>
              <a:t>Primero, debe darse cuenta de que llevar registros es un </a:t>
            </a:r>
            <a:r>
              <a:rPr lang="es-ES" sz="3600" b="1" u="sng" dirty="0"/>
              <a:t>hábito</a:t>
            </a:r>
            <a:r>
              <a:rPr lang="es-ES" sz="3600" dirty="0"/>
              <a:t> fundamental para el éxito del negocio a largo plazo.</a:t>
            </a:r>
          </a:p>
          <a:p>
            <a:pPr marL="0" indent="0">
              <a:buNone/>
            </a:pPr>
            <a:r>
              <a:rPr lang="es-ES" sz="3600" dirty="0"/>
              <a:t>Segundo, es fundamental mantener registros de </a:t>
            </a:r>
            <a:r>
              <a:rPr lang="es-ES" sz="3600" b="1" u="sng" dirty="0"/>
              <a:t>las cosas que necesita</a:t>
            </a:r>
            <a:r>
              <a:rPr lang="es-ES" sz="3600" dirty="0"/>
              <a:t> para ayudar a tomar decisiones informadas.</a:t>
            </a:r>
          </a:p>
          <a:p>
            <a:pPr marL="0" indent="0">
              <a:buNone/>
            </a:pPr>
            <a:r>
              <a:rPr lang="es-ES" sz="3600" dirty="0"/>
              <a:t>Tercero, sólo tienes que decidir </a:t>
            </a:r>
            <a:r>
              <a:rPr lang="es-ES" sz="3600" b="1" u="sng" dirty="0"/>
              <a:t>hacerlo</a:t>
            </a:r>
            <a:endParaRPr lang="en-US" sz="3600" b="1" u="sng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BD66EEA-DD6F-46AE-966D-762656EA6B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234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25"/>
    </mc:Choice>
    <mc:Fallback xmlns="">
      <p:transition spd="slow" advTm="31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504" y="177957"/>
            <a:ext cx="10269183" cy="2559491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Recuerde también este ejemplo de un informe que puede usar para las decisiones </a:t>
            </a:r>
            <a:r>
              <a:rPr lang="es-ES" b="1" u="sng" dirty="0">
                <a:solidFill>
                  <a:srgbClr val="C00000"/>
                </a:solidFill>
              </a:rPr>
              <a:t>SI</a:t>
            </a:r>
            <a:r>
              <a:rPr lang="es-ES" b="1" dirty="0">
                <a:solidFill>
                  <a:srgbClr val="C00000"/>
                </a:solidFill>
              </a:rPr>
              <a:t> tiene buenos registros</a:t>
            </a:r>
            <a:r>
              <a:rPr lang="en-US" b="1" dirty="0">
                <a:solidFill>
                  <a:srgbClr val="C00000"/>
                </a:solidFill>
              </a:rPr>
              <a:t>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3694" y="3138457"/>
            <a:ext cx="9917472" cy="3385173"/>
          </a:xfrm>
        </p:spPr>
        <p:txBody>
          <a:bodyPr anchor="t">
            <a:normAutofit lnSpcReduction="10000"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600" u="sng" dirty="0" err="1">
                <a:solidFill>
                  <a:srgbClr val="FF6600"/>
                </a:solidFill>
              </a:rPr>
              <a:t>Análisis</a:t>
            </a:r>
            <a:r>
              <a:rPr lang="en-US" sz="3600" u="sng" dirty="0">
                <a:solidFill>
                  <a:srgbClr val="FF6600"/>
                </a:solidFill>
              </a:rPr>
              <a:t> de </a:t>
            </a:r>
            <a:r>
              <a:rPr lang="en-US" sz="3600" u="sng" dirty="0" err="1">
                <a:solidFill>
                  <a:srgbClr val="FF6600"/>
                </a:solidFill>
              </a:rPr>
              <a:t>granjas</a:t>
            </a:r>
            <a:r>
              <a:rPr lang="en-US" sz="3600" u="sng" dirty="0">
                <a:solidFill>
                  <a:srgbClr val="FF6600"/>
                </a:solidFill>
              </a:rPr>
              <a:t> </a:t>
            </a:r>
            <a:r>
              <a:rPr lang="en-US" sz="3600" u="sng" dirty="0" err="1">
                <a:solidFill>
                  <a:srgbClr val="FF6600"/>
                </a:solidFill>
              </a:rPr>
              <a:t>vegetales</a:t>
            </a:r>
            <a:r>
              <a:rPr lang="en-US" sz="3600" u="sng" dirty="0">
                <a:solidFill>
                  <a:srgbClr val="FF6600"/>
                </a:solidFill>
              </a:rPr>
              <a:t> </a:t>
            </a:r>
            <a:r>
              <a:rPr lang="en-US" sz="3600" dirty="0">
                <a:solidFill>
                  <a:srgbClr val="0000CC"/>
                </a:solidFill>
              </a:rPr>
              <a:t>– </a:t>
            </a:r>
            <a:r>
              <a:rPr lang="es-ES" sz="3600" dirty="0">
                <a:solidFill>
                  <a:srgbClr val="0000CC"/>
                </a:solidFill>
              </a:rPr>
              <a:t>Esto es lo que usted está buscando tener al final del año</a:t>
            </a:r>
            <a:endParaRPr lang="en-US" sz="3600" dirty="0">
              <a:solidFill>
                <a:srgbClr val="0000CC"/>
              </a:solidFill>
            </a:endParaRPr>
          </a:p>
          <a:p>
            <a:pPr marL="571500" lvl="0" indent="-571500">
              <a:buClr>
                <a:schemeClr val="accent5">
                  <a:lumMod val="20000"/>
                  <a:lumOff val="80000"/>
                </a:schemeClr>
              </a:buClr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rgbClr val="F1F5E7"/>
                </a:solidFill>
              </a:rPr>
              <a:t>Nuestro objetivo es mostrarle un paso hacia la creación de un análisis de su operación</a:t>
            </a:r>
            <a:r>
              <a:rPr lang="es-ES" sz="36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…</a:t>
            </a:r>
            <a:endParaRPr lang="es-ES" sz="36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AC5290F-020F-4D24-877C-58031054F0A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86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22"/>
    </mc:Choice>
    <mc:Fallback xmlns="">
      <p:transition spd="slow" advTm="20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70A8A5-3B41-45EC-9C44-FE644E321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368" y="226142"/>
            <a:ext cx="10087130" cy="623856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E79994F-85EF-44C5-BE04-19039E2032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1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82"/>
    </mc:Choice>
    <mc:Fallback xmlns="">
      <p:transition spd="slow" advTm="54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504" y="177957"/>
            <a:ext cx="10269183" cy="2559491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rgbClr val="C00000"/>
                </a:solidFill>
              </a:rPr>
              <a:t>Recuerde también este ejemplo de un informe que puede usar para las decisiones </a:t>
            </a:r>
            <a:r>
              <a:rPr lang="es-ES" b="1" u="sng" dirty="0">
                <a:solidFill>
                  <a:srgbClr val="C00000"/>
                </a:solidFill>
              </a:rPr>
              <a:t>SI</a:t>
            </a:r>
            <a:r>
              <a:rPr lang="es-ES" b="1" dirty="0">
                <a:solidFill>
                  <a:srgbClr val="C00000"/>
                </a:solidFill>
              </a:rPr>
              <a:t> tiene buenos registros</a:t>
            </a:r>
            <a:r>
              <a:rPr lang="en-US" b="1" dirty="0">
                <a:solidFill>
                  <a:srgbClr val="C00000"/>
                </a:solidFill>
              </a:rPr>
              <a:t>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3694" y="3138457"/>
            <a:ext cx="9917472" cy="3385173"/>
          </a:xfrm>
        </p:spPr>
        <p:txBody>
          <a:bodyPr anchor="t">
            <a:normAutofit lnSpcReduction="10000"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600" u="sng" dirty="0" err="1">
                <a:solidFill>
                  <a:srgbClr val="FF6600"/>
                </a:solidFill>
              </a:rPr>
              <a:t>Análisis</a:t>
            </a:r>
            <a:r>
              <a:rPr lang="en-US" sz="3600" u="sng" dirty="0">
                <a:solidFill>
                  <a:srgbClr val="FF6600"/>
                </a:solidFill>
              </a:rPr>
              <a:t> de </a:t>
            </a:r>
            <a:r>
              <a:rPr lang="en-US" sz="3600" u="sng" dirty="0" err="1">
                <a:solidFill>
                  <a:srgbClr val="FF6600"/>
                </a:solidFill>
              </a:rPr>
              <a:t>granjas</a:t>
            </a:r>
            <a:r>
              <a:rPr lang="en-US" sz="3600" u="sng" dirty="0">
                <a:solidFill>
                  <a:srgbClr val="FF6600"/>
                </a:solidFill>
              </a:rPr>
              <a:t> </a:t>
            </a:r>
            <a:r>
              <a:rPr lang="en-US" sz="3600" u="sng" dirty="0" err="1">
                <a:solidFill>
                  <a:srgbClr val="FF6600"/>
                </a:solidFill>
              </a:rPr>
              <a:t>vegetales</a:t>
            </a:r>
            <a:r>
              <a:rPr lang="en-US" sz="3600" u="sng" dirty="0">
                <a:solidFill>
                  <a:srgbClr val="FF6600"/>
                </a:solidFill>
              </a:rPr>
              <a:t> </a:t>
            </a:r>
            <a:r>
              <a:rPr lang="en-US" sz="3600" dirty="0">
                <a:solidFill>
                  <a:srgbClr val="0000CC"/>
                </a:solidFill>
              </a:rPr>
              <a:t>– </a:t>
            </a:r>
            <a:r>
              <a:rPr lang="es-ES" sz="3600" dirty="0">
                <a:solidFill>
                  <a:srgbClr val="0000CC"/>
                </a:solidFill>
              </a:rPr>
              <a:t>Esto es lo que usted está buscando tener al final del año</a:t>
            </a:r>
            <a:endParaRPr lang="en-US" sz="3600" dirty="0">
              <a:solidFill>
                <a:srgbClr val="0000CC"/>
              </a:solidFill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rgbClr val="0000CC"/>
                </a:solidFill>
              </a:rPr>
              <a:t>Nuestro objetivo es mostrarle un paso hacia la creación de un análisis de su operación…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C834D4F-1E61-4F7E-9AC1-F593B8112E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843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79"/>
    </mc:Choice>
    <mc:Fallback xmlns="">
      <p:transition spd="slow" advTm="19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937" y="624110"/>
            <a:ext cx="9352247" cy="1280890"/>
          </a:xfrm>
        </p:spPr>
        <p:txBody>
          <a:bodyPr>
            <a:normAutofit fontScale="90000"/>
          </a:bodyPr>
          <a:lstStyle/>
          <a:p>
            <a:r>
              <a:rPr lang="es-ES" b="1" i="1" dirty="0">
                <a:solidFill>
                  <a:srgbClr val="0000CC"/>
                </a:solidFill>
              </a:rPr>
              <a:t>Echemos un vistazo como herramienta básica de mantenimiento de registros en Excel</a:t>
            </a:r>
            <a:r>
              <a:rPr lang="en-US" b="1" i="1" dirty="0">
                <a:solidFill>
                  <a:srgbClr val="0000CC"/>
                </a:solidFill>
              </a:rPr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6937" y="2133600"/>
            <a:ext cx="9097675" cy="4526772"/>
          </a:xfrm>
        </p:spPr>
        <p:txBody>
          <a:bodyPr>
            <a:normAutofit fontScale="92500"/>
          </a:bodyPr>
          <a:lstStyle/>
          <a:p>
            <a:r>
              <a:rPr lang="es-ES" sz="2800" dirty="0"/>
              <a:t>Nuestro enfoque esta noche es registrar ingresos y gastos</a:t>
            </a:r>
          </a:p>
          <a:p>
            <a:r>
              <a:rPr lang="es-ES" sz="2800" dirty="0"/>
              <a:t>Un factor clave en el registro de ingresos y gastos para hacerlo de manera oportuna y regular</a:t>
            </a:r>
            <a:r>
              <a:rPr lang="en-US" sz="2800" dirty="0"/>
              <a:t>(NOTA: </a:t>
            </a:r>
            <a:r>
              <a:rPr lang="es-ES" sz="2800" dirty="0"/>
              <a:t>anualmente no es puntual o regular</a:t>
            </a:r>
            <a:r>
              <a:rPr lang="en-US" sz="2800" dirty="0"/>
              <a:t>)</a:t>
            </a:r>
          </a:p>
          <a:p>
            <a:r>
              <a:rPr lang="es-ES" sz="2800" dirty="0"/>
              <a:t>El seguimiento diario y la presentación de ingresos y gastos es necesario</a:t>
            </a:r>
          </a:p>
          <a:p>
            <a:r>
              <a:rPr lang="es-ES" sz="2800" dirty="0"/>
              <a:t>Registrar esa información en un sistema de mantenimiento de registros debe hacerse al menos mensualmente</a:t>
            </a:r>
            <a:endParaRPr lang="en-US" sz="28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A0BC9E8-FA8E-46C8-8A66-6E912DB712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263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58"/>
    </mc:Choice>
    <mc:Fallback xmlns="">
      <p:transition spd="slow" advTm="83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6934" y="624110"/>
            <a:ext cx="9404851" cy="1280890"/>
          </a:xfrm>
        </p:spPr>
        <p:txBody>
          <a:bodyPr>
            <a:normAutofit fontScale="90000"/>
          </a:bodyPr>
          <a:lstStyle/>
          <a:p>
            <a:r>
              <a:rPr lang="es-ES" b="1" i="1" dirty="0">
                <a:solidFill>
                  <a:srgbClr val="0000CC"/>
                </a:solidFill>
              </a:rPr>
              <a:t>Echemos un vistazo como herramienta básica de mantenimiento de registros en Excel</a:t>
            </a:r>
            <a:r>
              <a:rPr lang="en-US" b="1" i="1" dirty="0">
                <a:solidFill>
                  <a:srgbClr val="0000CC"/>
                </a:solidFill>
              </a:rPr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1" y="2133600"/>
            <a:ext cx="9524232" cy="4526772"/>
          </a:xfrm>
        </p:spPr>
        <p:txBody>
          <a:bodyPr>
            <a:normAutofit/>
          </a:bodyPr>
          <a:lstStyle/>
          <a:p>
            <a:r>
              <a:rPr lang="en-US" sz="2800" dirty="0" err="1"/>
              <a:t>Aqu</a:t>
            </a:r>
            <a:r>
              <a:rPr lang="en-US" sz="2800" i="0" u="none" strike="noStrike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í</a:t>
            </a:r>
            <a:r>
              <a:rPr lang="en-US" sz="2800" dirty="0"/>
              <a:t> hay un: </a:t>
            </a:r>
            <a:r>
              <a:rPr lang="en-US" sz="2800" u="sng" dirty="0">
                <a:solidFill>
                  <a:srgbClr val="FF6600"/>
                </a:solidFill>
              </a:rPr>
              <a:t>hoja de </a:t>
            </a:r>
            <a:r>
              <a:rPr lang="en-US" sz="2800" u="sng" dirty="0" err="1">
                <a:solidFill>
                  <a:srgbClr val="FF6600"/>
                </a:solidFill>
              </a:rPr>
              <a:t>trabajo</a:t>
            </a:r>
            <a:r>
              <a:rPr lang="en-US" sz="2800" u="sng" dirty="0">
                <a:solidFill>
                  <a:srgbClr val="FF6600"/>
                </a:solidFill>
              </a:rPr>
              <a:t> </a:t>
            </a:r>
            <a:r>
              <a:rPr lang="en-US" sz="2800" u="sng" dirty="0" err="1">
                <a:solidFill>
                  <a:srgbClr val="FF6600"/>
                </a:solidFill>
              </a:rPr>
              <a:t>básica</a:t>
            </a:r>
            <a:r>
              <a:rPr lang="en-US" sz="2800" u="sng" dirty="0">
                <a:solidFill>
                  <a:srgbClr val="FF6600"/>
                </a:solidFill>
              </a:rPr>
              <a:t> de </a:t>
            </a:r>
            <a:r>
              <a:rPr lang="en-US" sz="2800" u="sng" dirty="0" err="1">
                <a:solidFill>
                  <a:srgbClr val="FF6600"/>
                </a:solidFill>
              </a:rPr>
              <a:t>mantenimiento</a:t>
            </a:r>
            <a:r>
              <a:rPr lang="en-US" sz="2800" u="sng" dirty="0">
                <a:solidFill>
                  <a:srgbClr val="FF6600"/>
                </a:solidFill>
              </a:rPr>
              <a:t> de </a:t>
            </a:r>
            <a:r>
              <a:rPr lang="en-US" sz="2800" u="sng" dirty="0" err="1">
                <a:solidFill>
                  <a:srgbClr val="FF6600"/>
                </a:solidFill>
              </a:rPr>
              <a:t>registros</a:t>
            </a:r>
            <a:r>
              <a:rPr lang="en-US" sz="2800" u="sng" dirty="0">
                <a:solidFill>
                  <a:srgbClr val="FF6600"/>
                </a:solidFill>
              </a:rPr>
              <a:t> de Excel</a:t>
            </a:r>
            <a:r>
              <a:rPr lang="en-US" sz="2800" dirty="0"/>
              <a:t>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39383BB-6308-4507-8880-9B686CD7F6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8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96"/>
    </mc:Choice>
    <mc:Fallback xmlns="">
      <p:transition spd="slow" advTm="15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236095-2C58-4B8E-A890-16F9531B8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398" y="0"/>
            <a:ext cx="8839202" cy="4962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78025-5B15-4F24-8B7A-37C0ED2F7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398" y="4672984"/>
            <a:ext cx="8839202" cy="207071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937088A-B6A5-494E-B29E-0C15A9E169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3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85"/>
    </mc:Choice>
    <mc:Fallback xmlns="">
      <p:transition spd="slow" advTm="45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CA53C6-688F-47B7-9B5C-3A740B19AD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0" y="123825"/>
            <a:ext cx="9963150" cy="659660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137249F-19A7-4187-98A7-E1A7AACD07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25"/>
    </mc:Choice>
    <mc:Fallback xmlns="">
      <p:transition spd="slow" advTm="44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540997-B4FD-428C-8340-99D75E6B8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8306" y="0"/>
            <a:ext cx="9570244" cy="671977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7DB9133-C558-47F8-A00F-CC8F6041D5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80"/>
    </mc:Choice>
    <mc:Fallback xmlns="">
      <p:transition spd="slow" advTm="25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465" y="289067"/>
            <a:ext cx="2688336" cy="3687097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0000CC"/>
                </a:solidFill>
              </a:rPr>
              <a:t>MUESTRA </a:t>
            </a:r>
            <a:r>
              <a:rPr lang="en-US" b="1" i="1" dirty="0" err="1">
                <a:solidFill>
                  <a:srgbClr val="0000CC"/>
                </a:solidFill>
              </a:rPr>
              <a:t>Elementos</a:t>
            </a:r>
            <a:r>
              <a:rPr lang="en-US" b="1" i="1" dirty="0">
                <a:solidFill>
                  <a:srgbClr val="0000CC"/>
                </a:solidFill>
              </a:rPr>
              <a:t> de </a:t>
            </a:r>
            <a:r>
              <a:rPr lang="en-US" b="1" i="1" dirty="0" err="1">
                <a:solidFill>
                  <a:srgbClr val="0000CC"/>
                </a:solidFill>
              </a:rPr>
              <a:t>ingresos</a:t>
            </a:r>
            <a:r>
              <a:rPr lang="en-US" b="1" i="1" dirty="0">
                <a:solidFill>
                  <a:srgbClr val="0000CC"/>
                </a:solidFill>
              </a:rPr>
              <a:t> de </a:t>
            </a:r>
            <a:r>
              <a:rPr lang="en-US" b="1" i="1" dirty="0" err="1">
                <a:solidFill>
                  <a:srgbClr val="0000CC"/>
                </a:solidFill>
              </a:rPr>
              <a:t>cultivos</a:t>
            </a:r>
            <a:r>
              <a:rPr lang="en-US" b="1" i="1" dirty="0">
                <a:solidFill>
                  <a:srgbClr val="0000CC"/>
                </a:solidFill>
              </a:rPr>
              <a:t> para que los </a:t>
            </a:r>
            <a:r>
              <a:rPr lang="en-US" b="1" i="1" dirty="0" err="1">
                <a:solidFill>
                  <a:srgbClr val="0000CC"/>
                </a:solidFill>
              </a:rPr>
              <a:t>revisemo</a:t>
            </a:r>
            <a:r>
              <a:rPr lang="en-US" b="1" i="1" dirty="0">
                <a:solidFill>
                  <a:srgbClr val="0000CC"/>
                </a:solidFill>
              </a:rPr>
              <a:t>…</a:t>
            </a:r>
            <a:endParaRPr lang="en-US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367" y="0"/>
            <a:ext cx="8227634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950FC71-B108-44F6-B3E7-9AE5F798AC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56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268"/>
    </mc:Choice>
    <mc:Fallback xmlns="">
      <p:transition spd="slow" advTm="61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504" y="177958"/>
            <a:ext cx="10269183" cy="1139687"/>
          </a:xfrm>
        </p:spPr>
        <p:txBody>
          <a:bodyPr/>
          <a:lstStyle/>
          <a:p>
            <a:r>
              <a:rPr lang="en-US" dirty="0"/>
              <a:t>Los </a:t>
            </a:r>
            <a:r>
              <a:rPr lang="en-US" dirty="0" err="1"/>
              <a:t>presentadores</a:t>
            </a:r>
            <a:r>
              <a:rPr lang="en-US" dirty="0"/>
              <a:t>…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8808" y="1489961"/>
            <a:ext cx="2994069" cy="1531744"/>
          </a:xfrm>
        </p:spPr>
        <p:txBody>
          <a:bodyPr anchor="t">
            <a:normAutofit/>
          </a:bodyPr>
          <a:lstStyle/>
          <a:p>
            <a:r>
              <a:rPr lang="en-US" sz="3200" u="sng" dirty="0">
                <a:solidFill>
                  <a:srgbClr val="0000CC"/>
                </a:solidFill>
              </a:rPr>
              <a:t>Bruce Fowler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Missouri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994" y="3021705"/>
            <a:ext cx="1939457" cy="2730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3885" y="3021705"/>
            <a:ext cx="2270991" cy="2611032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>
          <a:xfrm>
            <a:off x="7300306" y="1503849"/>
            <a:ext cx="3778683" cy="13075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u="sng" dirty="0" err="1">
                <a:solidFill>
                  <a:srgbClr val="0000CC"/>
                </a:solidFill>
              </a:rPr>
              <a:t>DelRay</a:t>
            </a:r>
            <a:r>
              <a:rPr lang="en-US" sz="3200" u="sng" dirty="0">
                <a:solidFill>
                  <a:srgbClr val="0000CC"/>
                </a:solidFill>
              </a:rPr>
              <a:t> </a:t>
            </a:r>
            <a:r>
              <a:rPr lang="en-US" sz="3200" u="sng" dirty="0" err="1">
                <a:solidFill>
                  <a:srgbClr val="0000CC"/>
                </a:solidFill>
              </a:rPr>
              <a:t>Lecy</a:t>
            </a:r>
            <a:r>
              <a:rPr lang="en-US" sz="3200" u="sng" dirty="0">
                <a:solidFill>
                  <a:srgbClr val="0000CC"/>
                </a:solidFill>
              </a:rPr>
              <a:t> (Del) 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Minnesota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455867A-872A-43DF-B991-2FA875F003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8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1"/>
    </mc:Choice>
    <mc:Fallback xmlns="">
      <p:transition spd="slow" advTm="12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E7B073-BD09-4F7F-9C08-630602DC9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956" y="0"/>
            <a:ext cx="10171273" cy="645795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3EA20DE-0AE2-4041-A81A-25E5E5D7F3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1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903"/>
    </mc:Choice>
    <mc:Fallback xmlns="">
      <p:transition spd="slow" advTm="113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3B0C26-B47F-470E-90BC-E2A518A63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411" y="143491"/>
            <a:ext cx="9026647" cy="590012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3BB7ED-62FA-42E2-914D-13F753E914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64"/>
    </mc:Choice>
    <mc:Fallback xmlns="">
      <p:transition spd="slow" advTm="11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9629C8-27DB-4E8B-9AFC-4B7378DFF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461" y="201811"/>
            <a:ext cx="10480962" cy="645437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36AB0D0-3550-4190-8AE4-0CB472B989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4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134"/>
    </mc:Choice>
    <mc:Fallback xmlns="">
      <p:transition spd="slow" advTm="109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5629" y="289067"/>
            <a:ext cx="7881835" cy="3687097"/>
          </a:xfrm>
        </p:spPr>
        <p:txBody>
          <a:bodyPr/>
          <a:lstStyle/>
          <a:p>
            <a:r>
              <a:rPr lang="es-ES" b="1" i="1" dirty="0">
                <a:solidFill>
                  <a:srgbClr val="0000CC"/>
                </a:solidFill>
              </a:rPr>
              <a:t>MUESTRA Otros elementos de ingresos para que los revisemos</a:t>
            </a:r>
            <a:r>
              <a:rPr lang="en-US" b="1" i="1" dirty="0">
                <a:solidFill>
                  <a:srgbClr val="0000CC"/>
                </a:solidFill>
              </a:rPr>
              <a:t>…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53" y="1666565"/>
            <a:ext cx="10422005" cy="445106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65780CA-B627-44C9-9173-FA8D29BBCA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09"/>
    </mc:Choice>
    <mc:Fallback xmlns="">
      <p:transition spd="slow" advTm="24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9FC7C6-0C37-4582-A07B-69E1429A0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961" y="114300"/>
            <a:ext cx="10283102" cy="645393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F927A08-A395-4788-8EE1-4F3BAA03C1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5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86"/>
    </mc:Choice>
    <mc:Fallback xmlns="">
      <p:transition spd="slow" advTm="59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" y="19426"/>
            <a:ext cx="12664440" cy="2389238"/>
          </a:xfrm>
        </p:spPr>
        <p:txBody>
          <a:bodyPr>
            <a:normAutofit/>
          </a:bodyPr>
          <a:lstStyle/>
          <a:p>
            <a:r>
              <a:rPr lang="es-ES" sz="3400" b="1" i="1" dirty="0">
                <a:solidFill>
                  <a:srgbClr val="0000CC"/>
                </a:solidFill>
              </a:rPr>
              <a:t>MUESTRA de recibos de gastos para que los revisemos</a:t>
            </a:r>
            <a:r>
              <a:rPr lang="en-US" sz="3400" b="1" i="1" dirty="0">
                <a:solidFill>
                  <a:srgbClr val="0000CC"/>
                </a:solidFill>
              </a:rPr>
              <a:t>…</a:t>
            </a:r>
            <a:endParaRPr lang="en-US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3741" y="3090770"/>
            <a:ext cx="2537327" cy="3646293"/>
          </a:xfrm>
        </p:spPr>
        <p:txBody>
          <a:bodyPr>
            <a:normAutofit/>
          </a:bodyPr>
          <a:lstStyle/>
          <a:p>
            <a:r>
              <a:rPr lang="en-US" sz="2800" dirty="0"/>
              <a:t>Purchased from: </a:t>
            </a:r>
          </a:p>
          <a:p>
            <a:pPr marL="0" indent="0">
              <a:buNone/>
            </a:pPr>
            <a:r>
              <a:rPr lang="en-US" sz="2800" dirty="0"/>
              <a:t>	NC Supply 	Company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20" y="778713"/>
            <a:ext cx="5577442" cy="6214461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352" y="778713"/>
            <a:ext cx="6074534" cy="605986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27921F9-71E9-4162-8F24-888FCA7676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2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90"/>
    </mc:Choice>
    <mc:Fallback xmlns="">
      <p:transition spd="slow" advTm="59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664D44-5D57-4DD3-A3A5-342EC6501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670" y="157161"/>
            <a:ext cx="10271968" cy="639310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B26CBA4-CF47-408D-826D-A4448A1401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6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49"/>
    </mc:Choice>
    <mc:Fallback xmlns="">
      <p:transition spd="slow" advTm="19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457" y="120937"/>
            <a:ext cx="3810985" cy="2773919"/>
          </a:xfrm>
        </p:spPr>
        <p:txBody>
          <a:bodyPr>
            <a:normAutofit/>
          </a:bodyPr>
          <a:lstStyle/>
          <a:p>
            <a:r>
              <a:rPr lang="es-ES" b="1" i="1" dirty="0">
                <a:solidFill>
                  <a:srgbClr val="0000CC"/>
                </a:solidFill>
              </a:rPr>
              <a:t>MUESTRA de recibos de gastos para que los revisemos</a:t>
            </a:r>
            <a:r>
              <a:rPr lang="en-US" b="1" i="1" dirty="0">
                <a:solidFill>
                  <a:srgbClr val="0000CC"/>
                </a:solidFill>
              </a:rPr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3741" y="3090770"/>
            <a:ext cx="2537327" cy="3646293"/>
          </a:xfrm>
        </p:spPr>
        <p:txBody>
          <a:bodyPr>
            <a:normAutofit/>
          </a:bodyPr>
          <a:lstStyle/>
          <a:p>
            <a:r>
              <a:rPr lang="en-US" sz="2800" dirty="0" err="1"/>
              <a:t>Comprado</a:t>
            </a:r>
            <a:r>
              <a:rPr lang="en-US" sz="2800" dirty="0"/>
              <a:t> de: </a:t>
            </a:r>
          </a:p>
          <a:p>
            <a:pPr marL="0" indent="0">
              <a:buNone/>
            </a:pPr>
            <a:r>
              <a:rPr lang="en-US" sz="2800" dirty="0"/>
              <a:t>	Aggie 	Fertilizer	Company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91511"/>
            <a:ext cx="6058199" cy="644555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F52ACF2-6FA8-46B2-886F-3C715B8B5D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11"/>
    </mc:Choice>
    <mc:Fallback xmlns="">
      <p:transition spd="slow" advTm="25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0A834B-323F-40D2-BF7D-0E36AE498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0287" y="288181"/>
            <a:ext cx="10172626" cy="628163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255088B-8A87-474B-9D50-318F8198F0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2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5"/>
    </mc:Choice>
    <mc:Fallback xmlns="">
      <p:transition spd="slow" advTm="8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1753" y="51871"/>
            <a:ext cx="3810985" cy="2773919"/>
          </a:xfrm>
        </p:spPr>
        <p:txBody>
          <a:bodyPr/>
          <a:lstStyle/>
          <a:p>
            <a:r>
              <a:rPr lang="es-ES" b="1" i="1" dirty="0">
                <a:solidFill>
                  <a:srgbClr val="0000CC"/>
                </a:solidFill>
              </a:rPr>
              <a:t>MUESTRA de recibos de gastos para que los revisemos</a:t>
            </a:r>
            <a:r>
              <a:rPr lang="en-US" b="1" i="1" dirty="0">
                <a:solidFill>
                  <a:srgbClr val="0000CC"/>
                </a:solidFill>
              </a:rPr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3741" y="3090770"/>
            <a:ext cx="2537327" cy="3646293"/>
          </a:xfrm>
        </p:spPr>
        <p:txBody>
          <a:bodyPr>
            <a:normAutofit/>
          </a:bodyPr>
          <a:lstStyle/>
          <a:p>
            <a:r>
              <a:rPr lang="en-US" sz="2800" dirty="0" err="1"/>
              <a:t>Comprado</a:t>
            </a:r>
            <a:r>
              <a:rPr lang="en-US" sz="2800" dirty="0"/>
              <a:t> de: </a:t>
            </a:r>
          </a:p>
          <a:p>
            <a:pPr marL="0" indent="0">
              <a:buNone/>
            </a:pPr>
            <a:r>
              <a:rPr lang="en-US" sz="2800" dirty="0"/>
              <a:t>	Aggie 	Fertilizer	Company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738" y="295137"/>
            <a:ext cx="6160982" cy="620595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A792954-8EE6-46BE-99C3-C732A53DF9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3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20"/>
    </mc:Choice>
    <mc:Fallback xmlns="">
      <p:transition spd="slow" advTm="19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5082" y="177958"/>
            <a:ext cx="9542605" cy="1447642"/>
          </a:xfrm>
        </p:spPr>
        <p:txBody>
          <a:bodyPr>
            <a:normAutofit fontScale="90000"/>
          </a:bodyPr>
          <a:lstStyle/>
          <a:p>
            <a:r>
              <a:rPr lang="es-ES" dirty="0"/>
              <a:t>Por favor, preséntate... en el cuadro de chat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1910" y="1885410"/>
            <a:ext cx="8915399" cy="2836002"/>
          </a:xfrm>
        </p:spPr>
        <p:txBody>
          <a:bodyPr anchor="t">
            <a:normAutofit/>
          </a:bodyPr>
          <a:lstStyle/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rgbClr val="0000CC"/>
                </a:solidFill>
              </a:rPr>
              <a:t>Si no es un granjero, ¿qué haces?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rgbClr val="0000CC"/>
                </a:solidFill>
              </a:rPr>
              <a:t>¿Cuál es UNA pregunta que le gustaría responder durante nuestra discusión de hoy?</a:t>
            </a:r>
            <a:endParaRPr lang="en-US" sz="3200" dirty="0">
              <a:solidFill>
                <a:srgbClr val="0000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83824" y="4873544"/>
            <a:ext cx="79866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rgbClr val="C00000"/>
                </a:solidFill>
              </a:rPr>
              <a:t>TAMBIÉN: Ingrese su dirección de correo electrónico en el cuadro de chat para futuras comunicaciones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C2DDF26-374F-49CB-A307-342465A35F9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624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70"/>
    </mc:Choice>
    <mc:Fallback xmlns="">
      <p:transition spd="slow" advTm="34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 bldLvl="2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D164C5-EE7F-4A4C-BA28-E486224B8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4928" y="385762"/>
            <a:ext cx="9716455" cy="608647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4441D66-4C78-433E-9DB6-8BE66FE683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0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64"/>
    </mc:Choice>
    <mc:Fallback xmlns="">
      <p:transition spd="slow" advTm="7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1753" y="51871"/>
            <a:ext cx="3810985" cy="2773919"/>
          </a:xfrm>
        </p:spPr>
        <p:txBody>
          <a:bodyPr>
            <a:normAutofit/>
          </a:bodyPr>
          <a:lstStyle/>
          <a:p>
            <a:r>
              <a:rPr lang="es-ES" b="1" i="1" dirty="0">
                <a:solidFill>
                  <a:srgbClr val="0000CC"/>
                </a:solidFill>
              </a:rPr>
              <a:t>MUESTRA de recibos de gastos para que los revisemos</a:t>
            </a:r>
            <a:r>
              <a:rPr lang="en-US" b="1" i="1" dirty="0">
                <a:solidFill>
                  <a:srgbClr val="0000CC"/>
                </a:solidFill>
              </a:rPr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3741" y="3090770"/>
            <a:ext cx="2537327" cy="3646293"/>
          </a:xfrm>
        </p:spPr>
        <p:txBody>
          <a:bodyPr>
            <a:normAutofit/>
          </a:bodyPr>
          <a:lstStyle/>
          <a:p>
            <a:r>
              <a:rPr lang="en-US" sz="2800" dirty="0" err="1"/>
              <a:t>Reembolso</a:t>
            </a:r>
            <a:r>
              <a:rPr lang="en-US" sz="2800" dirty="0"/>
              <a:t> De: </a:t>
            </a:r>
          </a:p>
          <a:p>
            <a:pPr marL="0" indent="0">
              <a:buNone/>
            </a:pPr>
            <a:r>
              <a:rPr lang="en-US" sz="2800" dirty="0"/>
              <a:t>	NC Supply 	Company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383" y="78801"/>
            <a:ext cx="5791200" cy="677919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4D06D00-6BED-4F23-917A-69D5248F7E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72"/>
    </mc:Choice>
    <mc:Fallback xmlns="">
      <p:transition spd="slow" advTm="33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21D966-17C1-4989-95E0-BE3610F30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3463" y="302844"/>
            <a:ext cx="10149450" cy="624518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3D19759-4226-4C2A-B2B5-C4DB17AC3C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6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43"/>
    </mc:Choice>
    <mc:Fallback xmlns="">
      <p:transition spd="slow" advTm="502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1753" y="51871"/>
            <a:ext cx="3810985" cy="2773919"/>
          </a:xfrm>
        </p:spPr>
        <p:txBody>
          <a:bodyPr>
            <a:normAutofit/>
          </a:bodyPr>
          <a:lstStyle/>
          <a:p>
            <a:r>
              <a:rPr lang="es-ES" b="1" i="1" dirty="0">
                <a:solidFill>
                  <a:srgbClr val="0000CC"/>
                </a:solidFill>
              </a:rPr>
              <a:t>MUESTRA de recibos de gastos para que los revisemos</a:t>
            </a:r>
            <a:r>
              <a:rPr lang="en-US" b="1" i="1" dirty="0">
                <a:solidFill>
                  <a:srgbClr val="0000CC"/>
                </a:solidFill>
              </a:rPr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3741" y="3090770"/>
            <a:ext cx="2537327" cy="3646293"/>
          </a:xfrm>
        </p:spPr>
        <p:txBody>
          <a:bodyPr>
            <a:normAutofit/>
          </a:bodyPr>
          <a:lstStyle/>
          <a:p>
            <a:r>
              <a:rPr lang="en-US" sz="2800" dirty="0" err="1"/>
              <a:t>Comprado</a:t>
            </a:r>
            <a:r>
              <a:rPr lang="en-US" sz="2800" dirty="0"/>
              <a:t> de: </a:t>
            </a:r>
          </a:p>
          <a:p>
            <a:pPr marL="0" indent="0">
              <a:buNone/>
            </a:pPr>
            <a:r>
              <a:rPr lang="en-US" sz="2800" dirty="0"/>
              <a:t>	Aggie 	Fertilizer	Company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262" y="72628"/>
            <a:ext cx="6052738" cy="671274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4F20A56-B5D4-4C89-8EE2-23243DE487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9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65"/>
    </mc:Choice>
    <mc:Fallback xmlns="">
      <p:transition spd="slow" advTm="42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27E36E-55DE-4D19-9CE3-DD5E491B0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474" y="109142"/>
            <a:ext cx="10124224" cy="626308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B30C6A1-D6DC-443B-8714-846451B700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3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93"/>
    </mc:Choice>
    <mc:Fallback xmlns="">
      <p:transition spd="slow" advTm="27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576" y="289067"/>
            <a:ext cx="2731992" cy="3687097"/>
          </a:xfrm>
        </p:spPr>
        <p:txBody>
          <a:bodyPr>
            <a:normAutofit fontScale="90000"/>
          </a:bodyPr>
          <a:lstStyle/>
          <a:p>
            <a:r>
              <a:rPr lang="es-ES" b="1" i="1" dirty="0">
                <a:solidFill>
                  <a:srgbClr val="0000CC"/>
                </a:solidFill>
              </a:rPr>
              <a:t>MUESTRA Otros elementos de gastos para que los revisemos</a:t>
            </a:r>
            <a:r>
              <a:rPr lang="en-US" b="1" i="1" dirty="0">
                <a:solidFill>
                  <a:srgbClr val="0000CC"/>
                </a:solidFill>
              </a:rPr>
              <a:t>…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183" y="0"/>
            <a:ext cx="8347394" cy="3604506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183" y="1894280"/>
            <a:ext cx="8347394" cy="381361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4DCB342-46E7-45E0-BC11-97A2D61A6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1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68"/>
    </mc:Choice>
    <mc:Fallback xmlns="">
      <p:transition spd="slow" advTm="43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4EA59A-1333-4628-B43F-F8474AA9A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807" y="185737"/>
            <a:ext cx="10200409" cy="624363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1614A88-B2AA-4428-81A0-6861298B57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0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99"/>
    </mc:Choice>
    <mc:Fallback xmlns="">
      <p:transition spd="slow" advTm="44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9576" y="289067"/>
            <a:ext cx="2731992" cy="3687097"/>
          </a:xfrm>
        </p:spPr>
        <p:txBody>
          <a:bodyPr>
            <a:normAutofit fontScale="90000"/>
          </a:bodyPr>
          <a:lstStyle/>
          <a:p>
            <a:r>
              <a:rPr lang="es-ES" b="1" i="1" dirty="0">
                <a:solidFill>
                  <a:srgbClr val="0000CC"/>
                </a:solidFill>
              </a:rPr>
              <a:t>MUESTRA Otros elementos de gastos para que los revisemos</a:t>
            </a:r>
            <a:r>
              <a:rPr lang="en-US" b="1" i="1" dirty="0">
                <a:solidFill>
                  <a:srgbClr val="0000CC"/>
                </a:solidFill>
              </a:rPr>
              <a:t>…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183" y="0"/>
            <a:ext cx="8347394" cy="3604506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183" y="1894280"/>
            <a:ext cx="8347394" cy="3813614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3A4F883-D9D3-4432-8C07-1B99F754B0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8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887"/>
    </mc:Choice>
    <mc:Fallback xmlns="">
      <p:transition spd="slow" advTm="96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02A0E6C-0BAC-4847-849B-55DF3F61C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918" y="185737"/>
            <a:ext cx="8890252" cy="54257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337D3F-E38B-4DEC-B694-CA298C5659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4919" y="5485294"/>
            <a:ext cx="8890251" cy="1372706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2BE1B53-7B1C-4F0D-ABE7-FE1E2959A6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790"/>
    </mc:Choice>
    <mc:Fallback xmlns="">
      <p:transition spd="slow" advTm="182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Entonces ... ¿cómo se ve la impresión de esta herramienta?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3200" u="sng" dirty="0">
                <a:solidFill>
                  <a:srgbClr val="FF6600"/>
                </a:solidFill>
              </a:rPr>
              <a:t>Impresión básica de la herramienta de mantenimiento de registros</a:t>
            </a:r>
            <a:endParaRPr lang="en-US" sz="3200" u="sng" dirty="0">
              <a:solidFill>
                <a:srgbClr val="FF66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0E582DE-1A70-4CF6-B129-0BDF167F34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4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65"/>
    </mc:Choice>
    <mc:Fallback xmlns="">
      <p:transition spd="slow" advTm="19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504" y="177958"/>
            <a:ext cx="10269183" cy="1139687"/>
          </a:xfrm>
        </p:spPr>
        <p:txBody>
          <a:bodyPr/>
          <a:lstStyle/>
          <a:p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revisión</a:t>
            </a:r>
            <a:r>
              <a:rPr lang="en-US" dirty="0"/>
              <a:t>…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645920" y="1317645"/>
            <a:ext cx="9858691" cy="540762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00CC"/>
                </a:solidFill>
              </a:rPr>
              <a:t>Nosotros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hablamos</a:t>
            </a:r>
            <a:r>
              <a:rPr lang="en-US" sz="2800" b="1" dirty="0">
                <a:solidFill>
                  <a:srgbClr val="0000CC"/>
                </a:solidFill>
              </a:rPr>
              <a:t> de “Por </a:t>
            </a:r>
            <a:r>
              <a:rPr lang="en-US" sz="2800" b="1" dirty="0" err="1">
                <a:solidFill>
                  <a:srgbClr val="0000CC"/>
                </a:solidFill>
              </a:rPr>
              <a:t>dónde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n-US" sz="2800" b="1" dirty="0" err="1">
                <a:solidFill>
                  <a:srgbClr val="0000CC"/>
                </a:solidFill>
              </a:rPr>
              <a:t>empezar</a:t>
            </a:r>
            <a:r>
              <a:rPr lang="en-US" sz="2800" b="1" dirty="0">
                <a:solidFill>
                  <a:srgbClr val="0000CC"/>
                </a:solidFill>
              </a:rPr>
              <a:t>…”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b="1" dirty="0">
                <a:solidFill>
                  <a:srgbClr val="0000CC"/>
                </a:solidFill>
              </a:rPr>
              <a:t>Presentamos muchas preguntas sobre sus objetivos y información para su negocio.</a:t>
            </a:r>
            <a:r>
              <a:rPr lang="en-US" sz="2800" b="1" dirty="0">
                <a:solidFill>
                  <a:srgbClr val="0000CC"/>
                </a:solidFill>
              </a:rPr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b="1" dirty="0">
                <a:solidFill>
                  <a:srgbClr val="0000CC"/>
                </a:solidFill>
              </a:rPr>
              <a:t>Hablamos sobre el valor de $ 1,000 extra en su negocio o para su familia</a:t>
            </a:r>
            <a:r>
              <a:rPr lang="en-US" sz="2800" b="1" dirty="0">
                <a:solidFill>
                  <a:srgbClr val="0000CC"/>
                </a:solidFill>
              </a:rPr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b="1" dirty="0">
                <a:solidFill>
                  <a:srgbClr val="0000CC"/>
                </a:solidFill>
              </a:rPr>
              <a:t>Hablamos sobre la importancia de los registros y </a:t>
            </a:r>
            <a:r>
              <a:rPr lang="en-US" sz="2800" b="1" dirty="0">
                <a:solidFill>
                  <a:srgbClr val="0000CC"/>
                </a:solidFill>
              </a:rPr>
              <a:t>el </a:t>
            </a:r>
            <a:r>
              <a:rPr lang="en-US" sz="2800" b="1" dirty="0" err="1">
                <a:solidFill>
                  <a:srgbClr val="0000CC"/>
                </a:solidFill>
              </a:rPr>
              <a:t>hábito</a:t>
            </a:r>
            <a:r>
              <a:rPr lang="en-US" sz="2800" b="1" dirty="0">
                <a:solidFill>
                  <a:srgbClr val="0000CC"/>
                </a:solidFill>
              </a:rPr>
              <a:t> de </a:t>
            </a:r>
            <a:r>
              <a:rPr lang="en-US" sz="2800" b="1" dirty="0" err="1">
                <a:solidFill>
                  <a:srgbClr val="0000CC"/>
                </a:solidFill>
              </a:rPr>
              <a:t>mantenerlos</a:t>
            </a:r>
            <a:r>
              <a:rPr lang="en-US" sz="2800" b="1" dirty="0">
                <a:solidFill>
                  <a:srgbClr val="0000CC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b="1" dirty="0">
                <a:solidFill>
                  <a:srgbClr val="0000CC"/>
                </a:solidFill>
              </a:rPr>
              <a:t>Y, revisamos varios informes que proporcionan información para ayudar a tomar decisiones</a:t>
            </a:r>
            <a:r>
              <a:rPr lang="en-US" sz="2800" b="1" dirty="0">
                <a:solidFill>
                  <a:srgbClr val="0000CC"/>
                </a:solidFill>
              </a:rPr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00CC"/>
                </a:solidFill>
              </a:rPr>
              <a:t>Incluido</a:t>
            </a:r>
            <a:r>
              <a:rPr lang="en-US" sz="2800" b="1" dirty="0">
                <a:solidFill>
                  <a:srgbClr val="0000CC"/>
                </a:solidFill>
              </a:rPr>
              <a:t>: </a:t>
            </a:r>
            <a:r>
              <a:rPr lang="es-ES" sz="2800" b="1" u="sng" dirty="0">
                <a:solidFill>
                  <a:srgbClr val="FF6600"/>
                </a:solidFill>
              </a:rPr>
              <a:t>Ejemplo de estado financiero básico</a:t>
            </a:r>
            <a:endParaRPr lang="en-US" u="sng" dirty="0">
              <a:solidFill>
                <a:srgbClr val="FF6600"/>
              </a:solidFill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9A5EEDF-F9E7-4B0C-99A8-3EAB6F609E3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380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53"/>
    </mc:Choice>
    <mc:Fallback xmlns="">
      <p:transition spd="slow" advTm="48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5BBDF92-58FF-44B9-804C-4477A4A369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5E4039-F227-4122-B48A-9E777CF042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6354" y="17706"/>
            <a:ext cx="9882719" cy="682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7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22"/>
    </mc:Choice>
    <mc:Fallback xmlns="">
      <p:transition spd="slow" advTm="45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23D7CDC-61B1-438C-92A7-4164E126F9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0A3EB3-DB97-4F7A-9A03-B8BA13E27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624" y="0"/>
            <a:ext cx="9080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0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28"/>
    </mc:Choice>
    <mc:Fallback xmlns="">
      <p:transition spd="slow" advTm="45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AD7FF077-5DEF-4F64-B4D5-EE8077729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46AC55-5375-4B18-A95C-B197A94303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4759" y="0"/>
            <a:ext cx="9109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5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873"/>
    </mc:Choice>
    <mc:Fallback xmlns="">
      <p:transition spd="slow" advTm="133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6693" y="624110"/>
            <a:ext cx="9805916" cy="1280890"/>
          </a:xfrm>
        </p:spPr>
        <p:txBody>
          <a:bodyPr/>
          <a:lstStyle/>
          <a:p>
            <a:r>
              <a:rPr lang="es-ES" b="1" i="1" dirty="0">
                <a:solidFill>
                  <a:srgbClr val="0000CC"/>
                </a:solidFill>
              </a:rPr>
              <a:t>Un paso a la vez</a:t>
            </a:r>
            <a:r>
              <a:rPr lang="en-US" b="1" i="1" dirty="0">
                <a:solidFill>
                  <a:srgbClr val="0000CC"/>
                </a:solidFill>
              </a:rPr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0176" y="1471684"/>
            <a:ext cx="9385873" cy="430968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3200" b="1" dirty="0">
                <a:solidFill>
                  <a:schemeClr val="tx1"/>
                </a:solidFill>
              </a:rPr>
              <a:t>Ahora tiene su resumen de ingresos y gastos del año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3200" b="1" dirty="0">
                <a:solidFill>
                  <a:schemeClr val="tx1"/>
                </a:solidFill>
              </a:rPr>
              <a:t>Una vez que tenga esa información, estará listo para pensar en todo un análisis financiero de granja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3200" b="1" i="1" dirty="0">
                <a:solidFill>
                  <a:schemeClr val="tx1"/>
                </a:solidFill>
              </a:rPr>
              <a:t>Como otro paso, echemos un breve vistazo a ese archivo "Estado Financiero" una vez más</a:t>
            </a:r>
            <a:r>
              <a:rPr lang="en-US" sz="3200" b="1" i="1" dirty="0">
                <a:solidFill>
                  <a:schemeClr val="tx1"/>
                </a:solidFill>
              </a:rPr>
              <a:t>…</a:t>
            </a:r>
            <a:r>
              <a:rPr lang="es-ES" sz="3200" b="1" i="1" u="sng" dirty="0">
                <a:solidFill>
                  <a:srgbClr val="FF6600"/>
                </a:solidFill>
              </a:rPr>
              <a:t>Ejemplo de estado financiero básico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446736" y="5958348"/>
            <a:ext cx="9385873" cy="629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3200" b="1" dirty="0">
                <a:solidFill>
                  <a:srgbClr val="0000CC"/>
                </a:solidFill>
              </a:rPr>
              <a:t>Ese paso es para futuras discusiones</a:t>
            </a:r>
            <a:r>
              <a:rPr lang="en-US" sz="3200" b="1" dirty="0">
                <a:solidFill>
                  <a:srgbClr val="0000CC"/>
                </a:solidFill>
              </a:rPr>
              <a:t>…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D085CA51-2933-4F6F-9193-0C1E94F37D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814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17"/>
    </mc:Choice>
    <mc:Fallback xmlns="">
      <p:transition spd="slow" advTm="55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build="p"/>
      <p:bldP spid="4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9D672B-D37C-4BA9-A62F-9E3263070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687" y="409575"/>
            <a:ext cx="9988526" cy="6038849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04885011-37DC-4464-BB48-52411F276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8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729"/>
    </mc:Choice>
    <mc:Fallback xmlns="">
      <p:transition spd="slow" advTm="87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75BC84-0C5D-49D2-9CA0-1DFEAA628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274" y="85416"/>
            <a:ext cx="6391275" cy="668716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F8A3879-5918-4654-BA02-24CA1D445A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4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77"/>
    </mc:Choice>
    <mc:Fallback xmlns="">
      <p:transition spd="slow" advTm="483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3395" y="1204445"/>
            <a:ext cx="10269183" cy="1786220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C00000"/>
                </a:solidFill>
              </a:rPr>
              <a:t>Esperamos que haya encontrado valor en esta presentación</a:t>
            </a:r>
            <a:r>
              <a:rPr lang="en-US" dirty="0">
                <a:solidFill>
                  <a:srgbClr val="C00000"/>
                </a:solidFill>
              </a:rPr>
              <a:t>…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38503" y="18674"/>
            <a:ext cx="10269183" cy="9193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0" kern="1200" cap="none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err="1">
                <a:solidFill>
                  <a:srgbClr val="0000CC"/>
                </a:solidFill>
              </a:rPr>
              <a:t>En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conclusión</a:t>
            </a:r>
            <a:r>
              <a:rPr lang="en-US" b="1" dirty="0">
                <a:solidFill>
                  <a:srgbClr val="0000CC"/>
                </a:solidFill>
              </a:rPr>
              <a:t>…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03396" y="3429000"/>
            <a:ext cx="10269183" cy="1613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0" kern="1200" cap="none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dirty="0">
                <a:solidFill>
                  <a:srgbClr val="C00000"/>
                </a:solidFill>
              </a:rPr>
              <a:t>¿Tenemos alguna pregunta en el cuadro de chat?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CA4BE4C-B696-4906-BA56-D79F98473F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81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03"/>
    </mc:Choice>
    <mc:Fallback xmlns="">
      <p:transition spd="slow" advTm="16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90214" y="3373505"/>
            <a:ext cx="9917472" cy="2619271"/>
          </a:xfrm>
        </p:spPr>
        <p:txBody>
          <a:bodyPr anchor="t">
            <a:norm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chemeClr val="tx1"/>
                </a:solidFill>
              </a:rPr>
              <a:t>¿Qué cambio vas a hacer a causa de esta presentación?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chemeClr val="tx1"/>
                </a:solidFill>
              </a:rPr>
              <a:t>¿Qué pregunta tiene que no fue respondida hoy?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38503" y="18674"/>
            <a:ext cx="10269183" cy="9193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0" kern="1200" cap="none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err="1">
                <a:solidFill>
                  <a:srgbClr val="0000CC"/>
                </a:solidFill>
              </a:rPr>
              <a:t>En</a:t>
            </a:r>
            <a:r>
              <a:rPr lang="en-US" b="1" dirty="0">
                <a:solidFill>
                  <a:srgbClr val="0000CC"/>
                </a:solidFill>
              </a:rPr>
              <a:t> </a:t>
            </a:r>
            <a:r>
              <a:rPr lang="en-US" b="1" dirty="0" err="1">
                <a:solidFill>
                  <a:srgbClr val="0000CC"/>
                </a:solidFill>
              </a:rPr>
              <a:t>conclusión</a:t>
            </a:r>
            <a:r>
              <a:rPr lang="en-US" b="1" dirty="0">
                <a:solidFill>
                  <a:srgbClr val="0000CC"/>
                </a:solidFill>
              </a:rPr>
              <a:t> …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38503" y="1393478"/>
            <a:ext cx="10824185" cy="16133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b="0" kern="1200" cap="none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dirty="0">
                <a:solidFill>
                  <a:srgbClr val="C00000"/>
                </a:solidFill>
              </a:rPr>
              <a:t>Por favor, responda las dos preguntas a continuación usando el cuadro de chat</a:t>
            </a:r>
            <a:r>
              <a:rPr lang="en-US" dirty="0">
                <a:solidFill>
                  <a:srgbClr val="C00000"/>
                </a:solidFill>
              </a:rPr>
              <a:t>…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B5E3C472-E960-4315-92FE-AAB44FBBA2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32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52"/>
    </mc:Choice>
    <mc:Fallback xmlns="">
      <p:transition spd="slow" advTm="38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build="p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504" y="177957"/>
            <a:ext cx="10269183" cy="255949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CC"/>
                </a:solidFill>
              </a:rPr>
              <a:t>Gracias por </a:t>
            </a:r>
            <a:r>
              <a:rPr lang="en-US" b="1" dirty="0" err="1">
                <a:solidFill>
                  <a:srgbClr val="0000CC"/>
                </a:solidFill>
              </a:rPr>
              <a:t>participar</a:t>
            </a:r>
            <a:r>
              <a:rPr lang="en-US" b="1" dirty="0">
                <a:solidFill>
                  <a:srgbClr val="0000CC"/>
                </a:solidFill>
              </a:rPr>
              <a:t> hoy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B73DD3B-B8BD-40B8-8957-66D111BCF0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0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2"/>
    </mc:Choice>
    <mc:Fallback xmlns="">
      <p:transition spd="slow" advTm="4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F7AEF6-DD49-48E9-BF76-EA11D0CFD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061" y="0"/>
            <a:ext cx="8625878" cy="6858000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C378B825-2B64-4E89-983F-69BC41AAB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5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45"/>
    </mc:Choice>
    <mc:Fallback xmlns="">
      <p:transition spd="slow" advTm="29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8504" y="177958"/>
            <a:ext cx="10269183" cy="1139687"/>
          </a:xfrm>
        </p:spPr>
        <p:txBody>
          <a:bodyPr/>
          <a:lstStyle/>
          <a:p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revisión</a:t>
            </a:r>
            <a:r>
              <a:rPr lang="en-US" dirty="0"/>
              <a:t> …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645920" y="1317643"/>
            <a:ext cx="10161767" cy="401863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00CC"/>
                </a:solidFill>
              </a:rPr>
              <a:t>Pero…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b="1" dirty="0">
                <a:solidFill>
                  <a:srgbClr val="0000CC"/>
                </a:solidFill>
              </a:rPr>
              <a:t>Saltamos un poco el arma con ese archivo.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b="1" dirty="0">
                <a:solidFill>
                  <a:srgbClr val="0000CC"/>
                </a:solidFill>
              </a:rPr>
              <a:t>No mostramos cómo reunir los datos para ese archivo</a:t>
            </a:r>
            <a:r>
              <a:rPr lang="en-US" sz="2800" b="1" dirty="0">
                <a:solidFill>
                  <a:srgbClr val="0000CC"/>
                </a:solidFill>
              </a:rPr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b="1" dirty="0">
                <a:solidFill>
                  <a:srgbClr val="0000CC"/>
                </a:solidFill>
              </a:rPr>
              <a:t>No demostramos una herramienta básica para rastrear ingresos y gastos usando Excel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00CC"/>
                </a:solidFill>
              </a:rPr>
              <a:t>Entonces</a:t>
            </a:r>
            <a:r>
              <a:rPr lang="en-US" sz="3600" b="1" dirty="0">
                <a:solidFill>
                  <a:srgbClr val="0000CC"/>
                </a:solidFill>
              </a:rPr>
              <a:t>,</a:t>
            </a:r>
            <a:r>
              <a:rPr lang="en-US" sz="2800" b="1" dirty="0">
                <a:solidFill>
                  <a:srgbClr val="0000CC"/>
                </a:solidFill>
              </a:rPr>
              <a:t> </a:t>
            </a:r>
            <a:r>
              <a:rPr lang="es-ES" sz="2800" b="1" dirty="0">
                <a:solidFill>
                  <a:srgbClr val="0000CC"/>
                </a:solidFill>
              </a:rPr>
              <a:t>tenemos que hacer eso durante este taller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7B53387-961E-4EEE-ABAE-BBDEA490FE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132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36"/>
    </mc:Choice>
    <mc:Fallback xmlns="">
      <p:transition spd="slow" advTm="39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9F07-25B3-4A1A-A493-9057C87C1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1483" y="586085"/>
            <a:ext cx="9603275" cy="926475"/>
          </a:xfrm>
        </p:spPr>
        <p:txBody>
          <a:bodyPr>
            <a:normAutofit fontScale="90000"/>
          </a:bodyPr>
          <a:lstStyle/>
          <a:p>
            <a:r>
              <a:rPr lang="en-US" sz="3600" b="1" i="1" cap="none" dirty="0" err="1">
                <a:solidFill>
                  <a:srgbClr val="0000CC"/>
                </a:solidFill>
              </a:rPr>
              <a:t>Entonces</a:t>
            </a:r>
            <a:r>
              <a:rPr lang="en-US" sz="3600" b="1" i="1" cap="none" dirty="0">
                <a:solidFill>
                  <a:srgbClr val="0000CC"/>
                </a:solidFill>
              </a:rPr>
              <a:t>…</a:t>
            </a:r>
            <a:r>
              <a:rPr lang="es-ES" sz="3600" b="1" i="1" cap="none" dirty="0">
                <a:solidFill>
                  <a:srgbClr val="0000CC"/>
                </a:solidFill>
              </a:rPr>
              <a:t>¿Qué hay en un buen conjunto de registros agrícolas?</a:t>
            </a:r>
            <a:endParaRPr lang="en-US" sz="3600" b="1" i="1" cap="none" dirty="0">
              <a:solidFill>
                <a:srgbClr val="0000CC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68BD4-ABCC-427D-AC1B-3F8D4FE31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6597" y="1757779"/>
            <a:ext cx="9729521" cy="4518733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err="1"/>
              <a:t>Recibos</a:t>
            </a:r>
            <a:r>
              <a:rPr lang="en-US" sz="2800" dirty="0"/>
              <a:t> y </a:t>
            </a:r>
            <a:r>
              <a:rPr lang="en-US" sz="2800" dirty="0" err="1"/>
              <a:t>gastos</a:t>
            </a:r>
            <a:r>
              <a:rPr lang="en-US" sz="2800" dirty="0"/>
              <a:t> de la </a:t>
            </a:r>
            <a:r>
              <a:rPr lang="en-US" sz="2800" dirty="0" err="1"/>
              <a:t>granja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tx1"/>
                </a:solidFill>
              </a:rPr>
              <a:t>(</a:t>
            </a:r>
            <a:r>
              <a:rPr lang="en-US" sz="2800" dirty="0" err="1">
                <a:solidFill>
                  <a:schemeClr val="tx1"/>
                </a:solidFill>
              </a:rPr>
              <a:t>Desglosado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según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corresponda</a:t>
            </a:r>
            <a:r>
              <a:rPr lang="en-US" sz="2800" dirty="0">
                <a:solidFill>
                  <a:schemeClr val="tx1"/>
                </a:solidFill>
              </a:rPr>
              <a:t>)</a:t>
            </a:r>
            <a:endParaRPr lang="en-US" sz="26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/>
              <a:t>Información</a:t>
            </a:r>
            <a:r>
              <a:rPr lang="en-US" sz="2800" dirty="0"/>
              <a:t> de </a:t>
            </a:r>
            <a:r>
              <a:rPr lang="en-US" sz="2800" dirty="0" err="1"/>
              <a:t>cultivos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 err="1"/>
              <a:t>Registros</a:t>
            </a:r>
            <a:r>
              <a:rPr lang="en-US" sz="2800" dirty="0"/>
              <a:t> de </a:t>
            </a:r>
            <a:r>
              <a:rPr lang="en-US" sz="2800" dirty="0" err="1"/>
              <a:t>alimentos</a:t>
            </a:r>
            <a:r>
              <a:rPr lang="en-US" sz="2800" dirty="0"/>
              <a:t> para animals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2800" dirty="0"/>
              <a:t>Adquisición y desaparición de animales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/>
              <a:t>Inventarios</a:t>
            </a:r>
            <a:r>
              <a:rPr lang="en-US" sz="2800" dirty="0"/>
              <a:t> de animals, </a:t>
            </a:r>
            <a:r>
              <a:rPr lang="en-US" sz="2800" dirty="0" err="1"/>
              <a:t>cultivos</a:t>
            </a:r>
            <a:r>
              <a:rPr lang="en-US" sz="2800" dirty="0"/>
              <a:t> y </a:t>
            </a:r>
            <a:r>
              <a:rPr lang="en-US" sz="2800" dirty="0" err="1"/>
              <a:t>alimento</a:t>
            </a:r>
            <a:r>
              <a:rPr lang="en-US" sz="2800" dirty="0"/>
              <a:t>  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AF3F06F8-5925-47D0-8F99-9F1174C745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376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53"/>
    </mc:Choice>
    <mc:Fallback xmlns="">
      <p:transition spd="slow" advTm="34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9F07-25B3-4A1A-A493-9057C87C1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4658" y="592909"/>
            <a:ext cx="9603275" cy="926475"/>
          </a:xfrm>
        </p:spPr>
        <p:txBody>
          <a:bodyPr>
            <a:normAutofit fontScale="90000"/>
          </a:bodyPr>
          <a:lstStyle/>
          <a:p>
            <a:r>
              <a:rPr lang="es-ES" sz="3600" b="1" i="1" cap="none" dirty="0">
                <a:solidFill>
                  <a:srgbClr val="0000CC"/>
                </a:solidFill>
              </a:rPr>
              <a:t>Entonces…¿Qué hay en un buen conjunto de registros agrícolas?</a:t>
            </a:r>
            <a:endParaRPr lang="en-US" sz="3600" b="1" i="1" cap="none" dirty="0">
              <a:solidFill>
                <a:srgbClr val="0000CC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68BD4-ABCC-427D-AC1B-3F8D4FE31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125" y="1757779"/>
            <a:ext cx="9749994" cy="4518733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6"/>
            </a:pPr>
            <a:r>
              <a:rPr lang="es-ES" sz="2800" dirty="0"/>
              <a:t>Maquinaria, equipo, inventarios de edificios y terrenos y depreciación.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sz="2800" dirty="0" err="1"/>
              <a:t>Activos</a:t>
            </a:r>
            <a:r>
              <a:rPr lang="en-US" sz="2800" dirty="0"/>
              <a:t>, </a:t>
            </a:r>
            <a:r>
              <a:rPr lang="en-US" sz="2800" dirty="0" err="1"/>
              <a:t>pasivos</a:t>
            </a:r>
            <a:r>
              <a:rPr lang="en-US" sz="2800" dirty="0"/>
              <a:t> e </a:t>
            </a:r>
            <a:r>
              <a:rPr lang="en-US" sz="2800" dirty="0" err="1"/>
              <a:t>ingresos</a:t>
            </a:r>
            <a:r>
              <a:rPr lang="en-US" sz="2800" dirty="0"/>
              <a:t> no </a:t>
            </a:r>
            <a:r>
              <a:rPr lang="en-US" sz="2800" dirty="0" err="1"/>
              <a:t>agrícolas</a:t>
            </a:r>
            <a:endParaRPr lang="en-US" sz="2800" dirty="0"/>
          </a:p>
          <a:p>
            <a:pPr marL="514350" indent="-514350">
              <a:buFont typeface="+mj-lt"/>
              <a:buAutoNum type="arabicPeriod" startAt="6"/>
            </a:pPr>
            <a:r>
              <a:rPr lang="en-US" sz="2800" dirty="0" err="1"/>
              <a:t>Registros</a:t>
            </a:r>
            <a:r>
              <a:rPr lang="en-US" sz="2800" dirty="0"/>
              <a:t> </a:t>
            </a:r>
            <a:r>
              <a:rPr lang="en-US" sz="2800" dirty="0" err="1"/>
              <a:t>domésticos</a:t>
            </a:r>
            <a:r>
              <a:rPr lang="en-US" sz="2800" dirty="0"/>
              <a:t> y </a:t>
            </a:r>
            <a:r>
              <a:rPr lang="en-US" sz="2800" dirty="0" err="1"/>
              <a:t>personales</a:t>
            </a:r>
            <a:endParaRPr lang="en-US" sz="2800" dirty="0"/>
          </a:p>
          <a:p>
            <a:pPr marL="514350" indent="-514350">
              <a:buFont typeface="+mj-lt"/>
              <a:buAutoNum type="arabicPeriod" startAt="6"/>
            </a:pPr>
            <a:r>
              <a:rPr lang="en-US" sz="2800" dirty="0" err="1"/>
              <a:t>Registros</a:t>
            </a:r>
            <a:r>
              <a:rPr lang="en-US" sz="2800" dirty="0"/>
              <a:t> </a:t>
            </a:r>
            <a:r>
              <a:rPr lang="en-US" sz="2800" dirty="0" err="1"/>
              <a:t>laborales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265352" y="5173734"/>
            <a:ext cx="9329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C00000"/>
                </a:solidFill>
              </a:rPr>
              <a:t>Tienes que empezar en algún lugar... comenzar con lo que es importante para usted para su operación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2F82F051-9791-4939-AACA-5ADA5E81EE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974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31"/>
    </mc:Choice>
    <mc:Fallback xmlns="">
      <p:transition spd="slow" advTm="43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9F07-25B3-4A1A-A493-9057C87C1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494" y="259307"/>
            <a:ext cx="10331354" cy="1260077"/>
          </a:xfrm>
        </p:spPr>
        <p:txBody>
          <a:bodyPr>
            <a:normAutofit fontScale="90000"/>
          </a:bodyPr>
          <a:lstStyle/>
          <a:p>
            <a:r>
              <a:rPr lang="en-US" sz="3600" b="1" i="1" cap="none" dirty="0">
                <a:solidFill>
                  <a:srgbClr val="0000CC"/>
                </a:solidFill>
              </a:rPr>
              <a:t>Records, Records, Records…</a:t>
            </a:r>
            <a:r>
              <a:rPr lang="es-ES" sz="3600" b="1" i="1" cap="none" dirty="0">
                <a:solidFill>
                  <a:srgbClr val="0000CC"/>
                </a:solidFill>
              </a:rPr>
              <a:t>Lo he escuchado todo antes y es demasiado difícil de hacer</a:t>
            </a:r>
            <a:r>
              <a:rPr lang="en-US" sz="3600" b="1" i="1" cap="none" dirty="0">
                <a:solidFill>
                  <a:srgbClr val="0000CC"/>
                </a:solidFill>
              </a:rPr>
              <a:t>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68BD4-ABCC-427D-AC1B-3F8D4FE31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6125" y="2067636"/>
            <a:ext cx="9749994" cy="42088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3600" dirty="0"/>
              <a:t>La agricultura no es fácil en primer lugar y tomar decisiones basadas en lo que "</a:t>
            </a:r>
            <a:r>
              <a:rPr lang="es-ES" sz="3600" u="sng" dirty="0"/>
              <a:t>piensas</a:t>
            </a:r>
            <a:r>
              <a:rPr lang="es-ES" sz="3600" dirty="0"/>
              <a:t>" nunca es tan bueno como tomar decisiones basadas en lo que "</a:t>
            </a:r>
            <a:r>
              <a:rPr lang="es-ES" sz="3600" u="sng" dirty="0"/>
              <a:t>sabes</a:t>
            </a:r>
            <a:r>
              <a:rPr lang="es-ES" sz="3600" dirty="0"/>
              <a:t>". </a:t>
            </a:r>
          </a:p>
          <a:p>
            <a:pPr marL="0" indent="0">
              <a:buNone/>
            </a:pPr>
            <a:r>
              <a:rPr lang="es-ES" sz="3600" dirty="0"/>
              <a:t>... los registros le ayudan a saber más.</a:t>
            </a:r>
          </a:p>
          <a:p>
            <a:pPr marL="0" indent="0">
              <a:buNone/>
            </a:pPr>
            <a:r>
              <a:rPr lang="es-ES" sz="3600" u="sng" dirty="0"/>
              <a:t>Saber</a:t>
            </a:r>
            <a:r>
              <a:rPr lang="es-ES" sz="3600" dirty="0"/>
              <a:t> genera </a:t>
            </a:r>
            <a:r>
              <a:rPr lang="es-ES" sz="3600" u="sng" dirty="0"/>
              <a:t>confianza</a:t>
            </a:r>
            <a:r>
              <a:rPr lang="es-ES" sz="3600" dirty="0"/>
              <a:t> y </a:t>
            </a:r>
            <a:r>
              <a:rPr lang="es-ES" sz="3600" u="sng" dirty="0"/>
              <a:t>ganancias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E72FB28-D7EC-4CDD-A00B-D3C7AF70DB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563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343"/>
    </mc:Choice>
    <mc:Fallback xmlns="">
      <p:transition spd="slow" advTm="80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66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1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14.4|1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2.6|24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6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7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0.5|11.5|1.4|14.5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0.5|1.4|3.7|13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8.2|3.5|7.1|5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9.6|5.7|1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48.2|4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16522</TotalTime>
  <Words>1051</Words>
  <Application>Microsoft Office PowerPoint</Application>
  <PresentationFormat>Widescreen</PresentationFormat>
  <Paragraphs>145</Paragraphs>
  <Slides>48</Slides>
  <Notes>21</Notes>
  <HiddenSlides>0</HiddenSlides>
  <MMClips>48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arial</vt:lpstr>
      <vt:lpstr>Calibri</vt:lpstr>
      <vt:lpstr>Century Gothic</vt:lpstr>
      <vt:lpstr>Wingdings 3</vt:lpstr>
      <vt:lpstr>Wisp</vt:lpstr>
      <vt:lpstr>Introducción al Análisis Financiero Agrícola  Parte 2: El hábito de mantenimiento de registros o ¿Cuál es el siguiente paso?</vt:lpstr>
      <vt:lpstr>Los presentadores…</vt:lpstr>
      <vt:lpstr>Por favor, preséntate... en el cuadro de chat</vt:lpstr>
      <vt:lpstr>En revisión…</vt:lpstr>
      <vt:lpstr>PowerPoint Presentation</vt:lpstr>
      <vt:lpstr>En revisión …</vt:lpstr>
      <vt:lpstr>Entonces…¿Qué hay en un buen conjunto de registros agrícolas?</vt:lpstr>
      <vt:lpstr>Entonces…¿Qué hay en un buen conjunto de registros agrícolas?</vt:lpstr>
      <vt:lpstr>Records, Records, Records…Lo he escuchado todo antes y es demasiado difícil de hacer…</vt:lpstr>
      <vt:lpstr>Recuerde esto sobre los buenos registros de la granja…</vt:lpstr>
      <vt:lpstr>Recuerde también este ejemplo de un informe que puede usar para las decisiones SI tiene buenos registros…</vt:lpstr>
      <vt:lpstr>PowerPoint Presentation</vt:lpstr>
      <vt:lpstr>Recuerde también este ejemplo de un informe que puede usar para las decisiones SI tiene buenos registros…</vt:lpstr>
      <vt:lpstr>Echemos un vistazo como herramienta básica de mantenimiento de registros en Excel…</vt:lpstr>
      <vt:lpstr>Echemos un vistazo como herramienta básica de mantenimiento de registros en Excel…</vt:lpstr>
      <vt:lpstr>PowerPoint Presentation</vt:lpstr>
      <vt:lpstr>PowerPoint Presentation</vt:lpstr>
      <vt:lpstr>PowerPoint Presentation</vt:lpstr>
      <vt:lpstr>MUESTRA Elementos de ingresos de cultivos para que los revisemo…</vt:lpstr>
      <vt:lpstr>PowerPoint Presentation</vt:lpstr>
      <vt:lpstr>PowerPoint Presentation</vt:lpstr>
      <vt:lpstr>PowerPoint Presentation</vt:lpstr>
      <vt:lpstr>MUESTRA Otros elementos de ingresos para que los revisemos…</vt:lpstr>
      <vt:lpstr>PowerPoint Presentation</vt:lpstr>
      <vt:lpstr>MUESTRA de recibos de gastos para que los revisemos…</vt:lpstr>
      <vt:lpstr>PowerPoint Presentation</vt:lpstr>
      <vt:lpstr>MUESTRA de recibos de gastos para que los revisemos…</vt:lpstr>
      <vt:lpstr>PowerPoint Presentation</vt:lpstr>
      <vt:lpstr>MUESTRA de recibos de gastos para que los revisemos…</vt:lpstr>
      <vt:lpstr>PowerPoint Presentation</vt:lpstr>
      <vt:lpstr>MUESTRA de recibos de gastos para que los revisemos…</vt:lpstr>
      <vt:lpstr>PowerPoint Presentation</vt:lpstr>
      <vt:lpstr>MUESTRA de recibos de gastos para que los revisemos…</vt:lpstr>
      <vt:lpstr>PowerPoint Presentation</vt:lpstr>
      <vt:lpstr>MUESTRA Otros elementos de gastos para que los revisemos…</vt:lpstr>
      <vt:lpstr>PowerPoint Presentation</vt:lpstr>
      <vt:lpstr>MUESTRA Otros elementos de gastos para que los revisemos…</vt:lpstr>
      <vt:lpstr>PowerPoint Presentation</vt:lpstr>
      <vt:lpstr>Entonces ... ¿cómo se ve la impresión de esta herramienta?</vt:lpstr>
      <vt:lpstr>PowerPoint Presentation</vt:lpstr>
      <vt:lpstr>PowerPoint Presentation</vt:lpstr>
      <vt:lpstr>PowerPoint Presentation</vt:lpstr>
      <vt:lpstr>Un paso a la vez…</vt:lpstr>
      <vt:lpstr>PowerPoint Presentation</vt:lpstr>
      <vt:lpstr>PowerPoint Presentation</vt:lpstr>
      <vt:lpstr>Esperamos que haya encontrado valor en esta presentación…</vt:lpstr>
      <vt:lpstr>PowerPoint Presentation</vt:lpstr>
      <vt:lpstr>Gracias por participar hoy</vt:lpstr>
    </vt:vector>
  </TitlesOfParts>
  <Company>Central Lakes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Introduction to Farm Financial Analysis</dc:title>
  <dc:creator>Delray Lecy</dc:creator>
  <cp:lastModifiedBy>Delray Lecy</cp:lastModifiedBy>
  <cp:revision>229</cp:revision>
  <cp:lastPrinted>2020-09-24T21:34:33Z</cp:lastPrinted>
  <dcterms:created xsi:type="dcterms:W3CDTF">2020-07-14T12:43:21Z</dcterms:created>
  <dcterms:modified xsi:type="dcterms:W3CDTF">2021-02-02T22:45:57Z</dcterms:modified>
</cp:coreProperties>
</file>